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1" r:id="rId1"/>
  </p:sldMasterIdLst>
  <p:notesMasterIdLst>
    <p:notesMasterId r:id="rId23"/>
  </p:notesMasterIdLst>
  <p:handoutMasterIdLst>
    <p:handoutMasterId r:id="rId24"/>
  </p:handoutMasterIdLst>
  <p:sldIdLst>
    <p:sldId id="263" r:id="rId2"/>
    <p:sldId id="264" r:id="rId3"/>
    <p:sldId id="265" r:id="rId4"/>
    <p:sldId id="266" r:id="rId5"/>
    <p:sldId id="267" r:id="rId6"/>
    <p:sldId id="268" r:id="rId7"/>
    <p:sldId id="269" r:id="rId8"/>
    <p:sldId id="270" r:id="rId9"/>
    <p:sldId id="271" r:id="rId10"/>
    <p:sldId id="272" r:id="rId11"/>
    <p:sldId id="273" r:id="rId12"/>
    <p:sldId id="274" r:id="rId13"/>
    <p:sldId id="275" r:id="rId14"/>
    <p:sldId id="276" r:id="rId15"/>
    <p:sldId id="277" r:id="rId16"/>
    <p:sldId id="278" r:id="rId17"/>
    <p:sldId id="279" r:id="rId18"/>
    <p:sldId id="280" r:id="rId19"/>
    <p:sldId id="281" r:id="rId20"/>
    <p:sldId id="282" r:id="rId21"/>
    <p:sldId id="283" r:id="rId22"/>
  </p:sldIdLst>
  <p:sldSz cx="9144000" cy="6858000" type="screen4x3"/>
  <p:notesSz cx="9144000" cy="6858000"/>
  <p:custDataLst>
    <p:tags r:id="rId25"/>
  </p:custDataLst>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614" userDrawn="1">
          <p15:clr>
            <a:srgbClr val="A4A3A4"/>
          </p15:clr>
        </p15:guide>
        <p15:guide id="2" pos="1066"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guide id="3" orient="horz" pos="2160">
          <p15:clr>
            <a:srgbClr val="A4A3A4"/>
          </p15:clr>
        </p15:guide>
        <p15:guide id="4" pos="288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33"/>
    <a:srgbClr val="336666"/>
    <a:srgbClr val="46555E"/>
    <a:srgbClr val="5C768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775DCB02-9BB8-47FD-8907-85C794F793BA}" styleName="Tema Uygulanmış Stil 1 - Vurgu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ema Uygulanmış Stil 1 - Vurgu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93296810-A885-4BE3-A3E7-6D5BEEA58F35}" styleName="Orta Stil 2 - Vurgu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BC89EF96-8CEA-46FF-86C4-4CE0E7609802}" styleName="Açık Stil 3 - Vurgu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D083AE6-46FA-4A59-8FB0-9F97EB10719F}" styleName="Açık Stil 3 - Vurgu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BDBED569-4797-4DF1-A0F4-6AAB3CD982D8}" styleName="Açık Stil 3 - Vurgu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638B1855-1B75-4FBE-930C-398BA8C253C6}" styleName="Tema Uygulanmış Stil 2 - Vurgu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Tema Uygulanmış Stil 2 - Vurgu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ema Uygulanmış Stil 2 - Vurgu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ema Uygulanmış Stil 2 - Vurgu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Stil Yok, Tablo Kılavuz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DA37D80-6434-44D0-A028-1B22A696006F}" styleName="Açık Stil 3 - Vurgu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21E4AEA4-8DFA-4A89-87EB-49C32662AFE0}" styleName="Orta Stil 2 - Vurgu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Orta Stil 2 - Vurgu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CF1AB2-1976-4502-BF36-3FF5EA218861}" styleName="Orta Stil 4 - Vurgu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Orta Stil 4 - Vurgu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39" autoAdjust="0"/>
    <p:restoredTop sz="94662" autoAdjust="0"/>
  </p:normalViewPr>
  <p:slideViewPr>
    <p:cSldViewPr showGuides="1">
      <p:cViewPr varScale="1">
        <p:scale>
          <a:sx n="55" d="100"/>
          <a:sy n="55" d="100"/>
        </p:scale>
        <p:origin x="192" y="72"/>
      </p:cViewPr>
      <p:guideLst>
        <p:guide orient="horz" pos="2614"/>
        <p:guide pos="1066"/>
      </p:guideLst>
    </p:cSldViewPr>
  </p:slideViewPr>
  <p:notesTextViewPr>
    <p:cViewPr>
      <p:scale>
        <a:sx n="1" d="1"/>
        <a:sy n="1" d="1"/>
      </p:scale>
      <p:origin x="0" y="0"/>
    </p:cViewPr>
  </p:notesTextViewPr>
  <p:notesViewPr>
    <p:cSldViewPr showGuides="1">
      <p:cViewPr varScale="1">
        <p:scale>
          <a:sx n="113" d="100"/>
          <a:sy n="113" d="100"/>
        </p:scale>
        <p:origin x="2388" y="114"/>
      </p:cViewPr>
      <p:guideLst>
        <p:guide orient="horz" pos="2880"/>
        <p:guide pos="2160"/>
        <p:guide orient="horz" pos="2160"/>
        <p:guide pos="288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ayt Numarası Yer Tutucusu 4"/>
          <p:cNvSpPr>
            <a:spLocks noGrp="1"/>
          </p:cNvSpPr>
          <p:nvPr>
            <p:ph type="sldNum" sz="quarter" idx="3"/>
          </p:nvPr>
        </p:nvSpPr>
        <p:spPr>
          <a:xfrm>
            <a:off x="5179484" y="6513910"/>
            <a:ext cx="3962400" cy="342900"/>
          </a:xfrm>
          <a:prstGeom prst="rect">
            <a:avLst/>
          </a:prstGeom>
        </p:spPr>
        <p:txBody>
          <a:bodyPr vert="horz" lIns="91440" tIns="45720" rIns="91440" bIns="45720" rtlCol="0" anchor="b"/>
          <a:lstStyle>
            <a:lvl1pPr algn="r">
              <a:defRPr sz="1200"/>
            </a:lvl1pPr>
          </a:lstStyle>
          <a:p>
            <a:fld id="{98952963-748C-4BC1-B802-37A663DD15B7}" type="slidenum">
              <a:rPr lang="tr-TR" smtClean="0"/>
              <a:pPr/>
              <a:t>‹#›</a:t>
            </a:fld>
            <a:endParaRPr lang="tr-TR"/>
          </a:p>
        </p:txBody>
      </p:sp>
    </p:spTree>
    <p:extLst>
      <p:ext uri="{BB962C8B-B14F-4D97-AF65-F5344CB8AC3E}">
        <p14:creationId xmlns:p14="http://schemas.microsoft.com/office/powerpoint/2010/main" val="14914232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fld id="{EBED4FB0-E808-468D-9B37-888AE8EED9B9}" type="datetimeFigureOut">
              <a:rPr lang="tr-TR" smtClean="0"/>
              <a:pPr/>
              <a:t>21.03.2021</a:t>
            </a:fld>
            <a:endParaRPr lang="tr-TR"/>
          </a:p>
        </p:txBody>
      </p:sp>
      <p:sp>
        <p:nvSpPr>
          <p:cNvPr id="4" name="Slayt Görüntüsü Yer Tutucusu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vl1pPr>
          </a:lstStyle>
          <a:p>
            <a:fld id="{A08025B4-BE65-44DA-8CBD-19C3DE60281A}" type="slidenum">
              <a:rPr lang="tr-TR" smtClean="0"/>
              <a:pPr/>
              <a:t>‹#›</a:t>
            </a:fld>
            <a:endParaRPr lang="tr-TR"/>
          </a:p>
        </p:txBody>
      </p:sp>
    </p:spTree>
    <p:extLst>
      <p:ext uri="{BB962C8B-B14F-4D97-AF65-F5344CB8AC3E}">
        <p14:creationId xmlns:p14="http://schemas.microsoft.com/office/powerpoint/2010/main" val="36937563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9.jpe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ana">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1026" name="Picture 2" descr="C:\Users\Arikan\Desktop\yenisablonlar\sunum\logo.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331640" y="2924944"/>
            <a:ext cx="6264696" cy="6416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341745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olum_adi">
    <p:spTree>
      <p:nvGrpSpPr>
        <p:cNvPr id="1" name=""/>
        <p:cNvGrpSpPr/>
        <p:nvPr/>
      </p:nvGrpSpPr>
      <p:grpSpPr>
        <a:xfrm>
          <a:off x="0" y="0"/>
          <a:ext cx="0" cy="0"/>
          <a:chOff x="0" y="0"/>
          <a:chExt cx="0" cy="0"/>
        </a:xfrm>
      </p:grpSpPr>
      <p:pic>
        <p:nvPicPr>
          <p:cNvPr id="2050" name="Picture 2" descr="C:\Users\Arikan\Desktop\yenisablonlar\sunum\baslık_unit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692278" y="1240396"/>
            <a:ext cx="215429" cy="438837"/>
          </a:xfrm>
          <a:prstGeom prst="rect">
            <a:avLst/>
          </a:prstGeom>
          <a:noFill/>
          <a:extLst>
            <a:ext uri="{909E8E84-426E-40DD-AFC4-6F175D3DCCD1}">
              <a14:hiddenFill xmlns:a14="http://schemas.microsoft.com/office/drawing/2010/main">
                <a:solidFill>
                  <a:srgbClr val="FFFFFF"/>
                </a:solidFill>
              </a14:hiddenFill>
            </a:ext>
          </a:extLst>
        </p:spPr>
      </p:pic>
      <p:sp>
        <p:nvSpPr>
          <p:cNvPr id="5" name="Metin Yer Tutucusu 4"/>
          <p:cNvSpPr>
            <a:spLocks noGrp="1"/>
          </p:cNvSpPr>
          <p:nvPr>
            <p:ph type="body" sz="quarter" idx="10" hasCustomPrompt="1"/>
          </p:nvPr>
        </p:nvSpPr>
        <p:spPr>
          <a:xfrm>
            <a:off x="1908176" y="1291837"/>
            <a:ext cx="1800225" cy="346249"/>
          </a:xfrm>
        </p:spPr>
        <p:txBody>
          <a:bodyPr lIns="0" anchor="ctr" anchorCtr="0">
            <a:spAutoFit/>
          </a:bodyPr>
          <a:lstStyle>
            <a:lvl1pPr>
              <a:defRPr sz="1650" b="0">
                <a:solidFill>
                  <a:srgbClr val="003333"/>
                </a:solidFill>
                <a:latin typeface="+mj-lt"/>
                <a:ea typeface="Adobe Fan Heiti Std B" pitchFamily="34" charset="-128"/>
              </a:defRPr>
            </a:lvl1pPr>
          </a:lstStyle>
          <a:p>
            <a:pPr lvl="0"/>
            <a:r>
              <a:rPr lang="tr-TR" dirty="0" smtClean="0"/>
              <a:t>Ünite 9</a:t>
            </a:r>
            <a:endParaRPr lang="tr-TR" dirty="0"/>
          </a:p>
        </p:txBody>
      </p:sp>
      <p:sp>
        <p:nvSpPr>
          <p:cNvPr id="9" name="Metin Yer Tutucusu 8"/>
          <p:cNvSpPr>
            <a:spLocks noGrp="1"/>
          </p:cNvSpPr>
          <p:nvPr>
            <p:ph type="body" sz="quarter" idx="11" hasCustomPrompt="1"/>
          </p:nvPr>
        </p:nvSpPr>
        <p:spPr>
          <a:xfrm>
            <a:off x="1907706" y="1773560"/>
            <a:ext cx="3384376" cy="438582"/>
          </a:xfrm>
          <a:blipFill dpi="0" rotWithShape="1">
            <a:blip r:embed="rId3"/>
            <a:srcRect/>
            <a:stretch>
              <a:fillRect t="80000" b="5000"/>
            </a:stretch>
          </a:blipFill>
        </p:spPr>
        <p:txBody>
          <a:bodyPr wrap="square" lIns="0">
            <a:spAutoFit/>
          </a:bodyPr>
          <a:lstStyle>
            <a:lvl1pPr>
              <a:defRPr sz="2250" b="1">
                <a:solidFill>
                  <a:srgbClr val="003333"/>
                </a:solidFill>
                <a:latin typeface="+mj-lt"/>
                <a:ea typeface="Kozuka Gothic Pr6N B" pitchFamily="34" charset="-128"/>
              </a:defRPr>
            </a:lvl1pPr>
          </a:lstStyle>
          <a:p>
            <a:pPr lvl="0"/>
            <a:r>
              <a:rPr lang="tr-TR" dirty="0" smtClean="0"/>
              <a:t>KONU İSMİ</a:t>
            </a:r>
            <a:endParaRPr lang="tr-TR" dirty="0"/>
          </a:p>
        </p:txBody>
      </p:sp>
      <p:sp>
        <p:nvSpPr>
          <p:cNvPr id="11" name="Metin Yer Tutucusu 8"/>
          <p:cNvSpPr>
            <a:spLocks noGrp="1"/>
          </p:cNvSpPr>
          <p:nvPr>
            <p:ph type="body" sz="quarter" idx="12" hasCustomPrompt="1"/>
          </p:nvPr>
        </p:nvSpPr>
        <p:spPr>
          <a:xfrm>
            <a:off x="1907706" y="2422055"/>
            <a:ext cx="3384376" cy="346249"/>
          </a:xfrm>
          <a:blipFill dpi="0" rotWithShape="1">
            <a:blip r:embed="rId4"/>
            <a:srcRect/>
            <a:stretch>
              <a:fillRect t="40000" r="90000" b="40000"/>
            </a:stretch>
          </a:blipFill>
        </p:spPr>
        <p:txBody>
          <a:bodyPr wrap="square" lIns="360000">
            <a:spAutoFit/>
          </a:bodyPr>
          <a:lstStyle>
            <a:lvl1pPr>
              <a:defRPr sz="1650" b="0">
                <a:solidFill>
                  <a:srgbClr val="003333"/>
                </a:solidFill>
                <a:latin typeface="+mj-lt"/>
                <a:ea typeface="Kozuka Gothic Pr6N B" pitchFamily="34" charset="-128"/>
              </a:defRPr>
            </a:lvl1pPr>
          </a:lstStyle>
          <a:p>
            <a:pPr lvl="0"/>
            <a:r>
              <a:rPr lang="tr-TR" dirty="0" smtClean="0"/>
              <a:t>Yrd. Doç. Dr. …………….</a:t>
            </a:r>
            <a:endParaRPr lang="tr-TR" dirty="0"/>
          </a:p>
        </p:txBody>
      </p:sp>
      <p:sp>
        <p:nvSpPr>
          <p:cNvPr id="12" name="Metin Yer Tutucusu 4"/>
          <p:cNvSpPr>
            <a:spLocks noGrp="1"/>
          </p:cNvSpPr>
          <p:nvPr>
            <p:ph type="body" sz="quarter" idx="13" hasCustomPrompt="1"/>
          </p:nvPr>
        </p:nvSpPr>
        <p:spPr>
          <a:xfrm>
            <a:off x="1907704" y="2971692"/>
            <a:ext cx="5904656" cy="745340"/>
          </a:xfrm>
        </p:spPr>
        <p:txBody>
          <a:bodyPr lIns="0" anchor="ctr" anchorCtr="0">
            <a:noAutofit/>
          </a:bodyPr>
          <a:lstStyle>
            <a:lvl1pPr>
              <a:defRPr sz="1650" b="0" baseline="0">
                <a:solidFill>
                  <a:srgbClr val="336666"/>
                </a:solidFill>
                <a:latin typeface="+mj-lt"/>
                <a:ea typeface="Adobe Fan Heiti Std B" pitchFamily="34" charset="-128"/>
              </a:defRPr>
            </a:lvl1pPr>
          </a:lstStyle>
          <a:p>
            <a:pPr lvl="0"/>
            <a:r>
              <a:rPr lang="tr-TR" dirty="0" smtClean="0"/>
              <a:t>Konu ile ilgili kısa bir giriş cümlesi hocalar tarafında çekim öncesi yazılacak.</a:t>
            </a:r>
          </a:p>
        </p:txBody>
      </p:sp>
    </p:spTree>
    <p:extLst>
      <p:ext uri="{BB962C8B-B14F-4D97-AF65-F5344CB8AC3E}">
        <p14:creationId xmlns:p14="http://schemas.microsoft.com/office/powerpoint/2010/main" val="144845354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unu_bilgileri_giris">
    <p:spTree>
      <p:nvGrpSpPr>
        <p:cNvPr id="1" name=""/>
        <p:cNvGrpSpPr/>
        <p:nvPr/>
      </p:nvGrpSpPr>
      <p:grpSpPr>
        <a:xfrm>
          <a:off x="0" y="0"/>
          <a:ext cx="0" cy="0"/>
          <a:chOff x="0" y="0"/>
          <a:chExt cx="0" cy="0"/>
        </a:xfrm>
      </p:grpSpPr>
      <p:sp>
        <p:nvSpPr>
          <p:cNvPr id="3"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smtClean="0"/>
              <a:t>KONU BÜYÜK BAŞLIK</a:t>
            </a:r>
            <a:endParaRPr lang="tr-TR" dirty="0"/>
          </a:p>
        </p:txBody>
      </p:sp>
      <p:sp>
        <p:nvSpPr>
          <p:cNvPr id="6" name="Metin Yer Tutucusu 5"/>
          <p:cNvSpPr>
            <a:spLocks noGrp="1"/>
          </p:cNvSpPr>
          <p:nvPr>
            <p:ph type="body" sz="quarter" idx="11" hasCustomPrompt="1"/>
          </p:nvPr>
        </p:nvSpPr>
        <p:spPr>
          <a:xfrm>
            <a:off x="1692277" y="672506"/>
            <a:ext cx="7200205" cy="452239"/>
          </a:xfrm>
          <a:blipFill dpi="0" rotWithShape="1">
            <a:blip r:embed="rId3"/>
            <a:srcRect/>
            <a:stretch>
              <a:fillRect t="45000" r="95000" b="35000"/>
            </a:stretch>
          </a:blipFill>
        </p:spPr>
        <p:txBody>
          <a:bodyPr lIns="396000">
            <a:noAutofit/>
          </a:bodyPr>
          <a:lstStyle>
            <a:lvl1pPr>
              <a:defRPr sz="1875" b="1">
                <a:solidFill>
                  <a:srgbClr val="003333"/>
                </a:solidFill>
              </a:defRPr>
            </a:lvl1pPr>
          </a:lstStyle>
          <a:p>
            <a:pPr lvl="0"/>
            <a:r>
              <a:rPr lang="tr-TR" dirty="0" smtClean="0"/>
              <a:t>Alt Başlık</a:t>
            </a:r>
            <a:endParaRPr lang="tr-TR" dirty="0"/>
          </a:p>
        </p:txBody>
      </p:sp>
      <p:sp>
        <p:nvSpPr>
          <p:cNvPr id="11" name="Metin Yer Tutucusu 10"/>
          <p:cNvSpPr>
            <a:spLocks noGrp="1"/>
          </p:cNvSpPr>
          <p:nvPr>
            <p:ph type="body" sz="quarter" idx="12" hasCustomPrompt="1"/>
          </p:nvPr>
        </p:nvSpPr>
        <p:spPr>
          <a:xfrm>
            <a:off x="1692277" y="1138467"/>
            <a:ext cx="7200205" cy="418331"/>
          </a:xfrm>
          <a:blipFill dpi="0" rotWithShape="1">
            <a:blip r:embed="rId4"/>
            <a:srcRect/>
            <a:stretch>
              <a:fillRect t="45000" r="90000" b="35000"/>
            </a:stretch>
          </a:blipFill>
        </p:spPr>
        <p:txBody>
          <a:bodyPr lIns="756000">
            <a:normAutofit/>
          </a:bodyPr>
          <a:lstStyle>
            <a:lvl1pPr>
              <a:defRPr sz="1800" b="1">
                <a:solidFill>
                  <a:srgbClr val="003333"/>
                </a:solidFill>
              </a:defRPr>
            </a:lvl1pPr>
          </a:lstStyle>
          <a:p>
            <a:pPr lvl="0"/>
            <a:r>
              <a:rPr lang="tr-TR" dirty="0" smtClean="0"/>
              <a:t>Alt Küçük Başlık</a:t>
            </a:r>
            <a:endParaRPr lang="tr-TR" dirty="0"/>
          </a:p>
        </p:txBody>
      </p:sp>
      <p:sp>
        <p:nvSpPr>
          <p:cNvPr id="13" name="Metin Yer Tutucusu 12"/>
          <p:cNvSpPr>
            <a:spLocks noGrp="1"/>
          </p:cNvSpPr>
          <p:nvPr>
            <p:ph type="body" sz="quarter" idx="13" hasCustomPrompt="1"/>
          </p:nvPr>
        </p:nvSpPr>
        <p:spPr>
          <a:xfrm>
            <a:off x="1692275" y="1772692"/>
            <a:ext cx="7200900" cy="4392612"/>
          </a:xfrm>
        </p:spPr>
        <p:txBody>
          <a:bodyPr lIns="0">
            <a:normAutofit/>
          </a:bodyPr>
          <a:lstStyle>
            <a:lvl1pPr marL="0" marR="0" indent="0" algn="l" defTabSz="685783" rtl="0" eaLnBrk="1" fontAlgn="auto" latinLnBrk="0" hangingPunct="1">
              <a:lnSpc>
                <a:spcPct val="100000"/>
              </a:lnSpc>
              <a:spcBef>
                <a:spcPct val="20000"/>
              </a:spcBef>
              <a:spcAft>
                <a:spcPts val="0"/>
              </a:spcAft>
              <a:buClrTx/>
              <a:buSzTx/>
              <a:buFont typeface="Arial" pitchFamily="34" charset="0"/>
              <a:buNone/>
              <a:tabLst/>
              <a:defRPr sz="1875" baseline="0">
                <a:solidFill>
                  <a:srgbClr val="003333"/>
                </a:solidFill>
              </a:defRPr>
            </a:lvl1pPr>
            <a:lvl2pPr>
              <a:defRPr>
                <a:solidFill>
                  <a:srgbClr val="003333"/>
                </a:solidFill>
              </a:defRPr>
            </a:lvl2pPr>
            <a:lvl3pPr>
              <a:defRPr>
                <a:solidFill>
                  <a:srgbClr val="003333"/>
                </a:solidFill>
              </a:defRPr>
            </a:lvl3pPr>
            <a:lvl4pPr>
              <a:defRPr>
                <a:solidFill>
                  <a:srgbClr val="003333"/>
                </a:solidFill>
              </a:defRPr>
            </a:lvl4pPr>
            <a:lvl5pPr>
              <a:defRPr>
                <a:solidFill>
                  <a:srgbClr val="003333"/>
                </a:solidFill>
              </a:defRPr>
            </a:lvl5pPr>
          </a:lstStyle>
          <a:p>
            <a:pPr marL="0" marR="0" lvl="0" indent="0" algn="l" defTabSz="685783" rtl="0" eaLnBrk="1" fontAlgn="auto" latinLnBrk="0" hangingPunct="1">
              <a:lnSpc>
                <a:spcPct val="100000"/>
              </a:lnSpc>
              <a:spcBef>
                <a:spcPct val="20000"/>
              </a:spcBef>
              <a:spcAft>
                <a:spcPts val="0"/>
              </a:spcAft>
              <a:buClrTx/>
              <a:buSzTx/>
              <a:buFont typeface="Arial" pitchFamily="34" charset="0"/>
              <a:buNone/>
              <a:tabLst/>
              <a:defRPr/>
            </a:pPr>
            <a:r>
              <a:rPr lang="tr-TR" dirty="0" smtClean="0"/>
              <a:t>Asıl metin stillerini düzenlemek için tıklatın Asıl metin stillerini düzenlemek için tıklatın Asıl metin stillerini düzenlemek için tıklatın Asıl metin stillerini düzenlemek için tıklatın</a:t>
            </a:r>
          </a:p>
          <a:p>
            <a:pPr lvl="0"/>
            <a:endParaRPr lang="tr-TR" dirty="0" smtClean="0"/>
          </a:p>
          <a:p>
            <a:pPr marL="0" marR="0" lvl="0" indent="0" algn="l" defTabSz="685783" rtl="0" eaLnBrk="1" fontAlgn="auto" latinLnBrk="0" hangingPunct="1">
              <a:lnSpc>
                <a:spcPct val="100000"/>
              </a:lnSpc>
              <a:spcBef>
                <a:spcPct val="20000"/>
              </a:spcBef>
              <a:spcAft>
                <a:spcPts val="0"/>
              </a:spcAft>
              <a:buClrTx/>
              <a:buSzTx/>
              <a:buFont typeface="Arial" pitchFamily="34" charset="0"/>
              <a:buNone/>
              <a:tabLst/>
              <a:defRPr/>
            </a:pPr>
            <a:r>
              <a:rPr lang="tr-TR" dirty="0" smtClean="0"/>
              <a:t>Asıl metin stillerini düzenlemek için tıklatın Asıl metin stillerini düzenlemek için tıklatın Asıl metin stillerini düzenlemek için tıklatın Asıl metin stillerini düzenlemek için tıklatın</a:t>
            </a:r>
          </a:p>
          <a:p>
            <a:pPr lvl="0"/>
            <a:endParaRPr lang="tr-TR" dirty="0" smtClean="0"/>
          </a:p>
          <a:p>
            <a:pPr marL="0" marR="0" lvl="0" indent="0" algn="l" defTabSz="685783" rtl="0" eaLnBrk="1" fontAlgn="auto" latinLnBrk="0" hangingPunct="1">
              <a:lnSpc>
                <a:spcPct val="100000"/>
              </a:lnSpc>
              <a:spcBef>
                <a:spcPct val="20000"/>
              </a:spcBef>
              <a:spcAft>
                <a:spcPts val="0"/>
              </a:spcAft>
              <a:buClrTx/>
              <a:buSzTx/>
              <a:buFont typeface="Arial" pitchFamily="34" charset="0"/>
              <a:buNone/>
              <a:tabLst/>
              <a:defRPr/>
            </a:pPr>
            <a:endParaRPr lang="tr-TR" dirty="0" smtClean="0"/>
          </a:p>
          <a:p>
            <a:pPr lvl="0"/>
            <a:endParaRPr lang="tr-TR" dirty="0" smtClean="0"/>
          </a:p>
        </p:txBody>
      </p:sp>
    </p:spTree>
    <p:extLst>
      <p:ext uri="{BB962C8B-B14F-4D97-AF65-F5344CB8AC3E}">
        <p14:creationId xmlns:p14="http://schemas.microsoft.com/office/powerpoint/2010/main" val="193580727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oş">
    <p:spTree>
      <p:nvGrpSpPr>
        <p:cNvPr id="1" name=""/>
        <p:cNvGrpSpPr/>
        <p:nvPr/>
      </p:nvGrpSpPr>
      <p:grpSpPr>
        <a:xfrm>
          <a:off x="0" y="0"/>
          <a:ext cx="0" cy="0"/>
          <a:chOff x="0" y="0"/>
          <a:chExt cx="0" cy="0"/>
        </a:xfrm>
      </p:grpSpPr>
      <p:pic>
        <p:nvPicPr>
          <p:cNvPr id="2" name="Picture 2" descr="C:\Users\Arikan\Desktop\yenisablonlar\sunum\baslık_unit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691807" y="1528424"/>
            <a:ext cx="215429" cy="438837"/>
          </a:xfrm>
          <a:prstGeom prst="rect">
            <a:avLst/>
          </a:prstGeom>
          <a:noFill/>
          <a:extLst>
            <a:ext uri="{909E8E84-426E-40DD-AFC4-6F175D3DCCD1}">
              <a14:hiddenFill xmlns:a14="http://schemas.microsoft.com/office/drawing/2010/main">
                <a:solidFill>
                  <a:srgbClr val="FFFFFF"/>
                </a:solidFill>
              </a14:hiddenFill>
            </a:ext>
          </a:extLst>
        </p:spPr>
      </p:pic>
      <p:sp>
        <p:nvSpPr>
          <p:cNvPr id="3" name="Metin Yer Tutucusu 4"/>
          <p:cNvSpPr>
            <a:spLocks noGrp="1"/>
          </p:cNvSpPr>
          <p:nvPr>
            <p:ph type="body" sz="quarter" idx="10" hasCustomPrompt="1"/>
          </p:nvPr>
        </p:nvSpPr>
        <p:spPr>
          <a:xfrm>
            <a:off x="1907705" y="1579864"/>
            <a:ext cx="1800225" cy="346249"/>
          </a:xfrm>
        </p:spPr>
        <p:txBody>
          <a:bodyPr lIns="0" anchor="ctr" anchorCtr="0">
            <a:spAutoFit/>
          </a:bodyPr>
          <a:lstStyle>
            <a:lvl1pPr>
              <a:defRPr sz="1650" b="0">
                <a:solidFill>
                  <a:srgbClr val="336666"/>
                </a:solidFill>
                <a:latin typeface="+mj-lt"/>
                <a:ea typeface="Adobe Fan Heiti Std B" pitchFamily="34" charset="-128"/>
              </a:defRPr>
            </a:lvl1pPr>
          </a:lstStyle>
          <a:p>
            <a:pPr lvl="0"/>
            <a:r>
              <a:rPr lang="tr-TR" dirty="0" smtClean="0"/>
              <a:t>Ünite 9</a:t>
            </a:r>
            <a:endParaRPr lang="tr-TR" dirty="0"/>
          </a:p>
        </p:txBody>
      </p:sp>
      <p:sp>
        <p:nvSpPr>
          <p:cNvPr id="4" name="Metin Yer Tutucusu 8"/>
          <p:cNvSpPr>
            <a:spLocks noGrp="1"/>
          </p:cNvSpPr>
          <p:nvPr>
            <p:ph type="body" sz="quarter" idx="11" hasCustomPrompt="1"/>
          </p:nvPr>
        </p:nvSpPr>
        <p:spPr>
          <a:xfrm>
            <a:off x="1907235" y="2061592"/>
            <a:ext cx="3384376" cy="438582"/>
          </a:xfrm>
          <a:blipFill dpi="0" rotWithShape="1">
            <a:blip r:embed="rId3"/>
            <a:srcRect/>
            <a:stretch>
              <a:fillRect t="80000" b="5000"/>
            </a:stretch>
          </a:blipFill>
        </p:spPr>
        <p:txBody>
          <a:bodyPr wrap="square" lIns="0">
            <a:spAutoFit/>
          </a:bodyPr>
          <a:lstStyle>
            <a:lvl1pPr>
              <a:defRPr sz="2250" b="1">
                <a:solidFill>
                  <a:srgbClr val="336666"/>
                </a:solidFill>
                <a:latin typeface="+mj-lt"/>
                <a:ea typeface="Kozuka Gothic Pr6N B" pitchFamily="34" charset="-128"/>
              </a:defRPr>
            </a:lvl1pPr>
          </a:lstStyle>
          <a:p>
            <a:pPr lvl="0"/>
            <a:r>
              <a:rPr lang="tr-TR" dirty="0" smtClean="0"/>
              <a:t>Teşekkürler</a:t>
            </a:r>
            <a:endParaRPr lang="tr-TR" dirty="0"/>
          </a:p>
        </p:txBody>
      </p:sp>
      <p:sp>
        <p:nvSpPr>
          <p:cNvPr id="5" name="Metin Yer Tutucusu 8"/>
          <p:cNvSpPr>
            <a:spLocks noGrp="1"/>
          </p:cNvSpPr>
          <p:nvPr>
            <p:ph type="body" sz="quarter" idx="12" hasCustomPrompt="1"/>
          </p:nvPr>
        </p:nvSpPr>
        <p:spPr>
          <a:xfrm>
            <a:off x="1907235" y="2710087"/>
            <a:ext cx="3384376" cy="346249"/>
          </a:xfrm>
          <a:blipFill dpi="0" rotWithShape="1">
            <a:blip r:embed="rId4"/>
            <a:srcRect/>
            <a:stretch>
              <a:fillRect t="40000" r="90000" b="40000"/>
            </a:stretch>
          </a:blipFill>
        </p:spPr>
        <p:txBody>
          <a:bodyPr wrap="square" lIns="360000">
            <a:spAutoFit/>
          </a:bodyPr>
          <a:lstStyle>
            <a:lvl1pPr>
              <a:defRPr sz="1650" b="0">
                <a:solidFill>
                  <a:srgbClr val="336666"/>
                </a:solidFill>
                <a:latin typeface="+mj-lt"/>
                <a:ea typeface="Kozuka Gothic Pr6N B" pitchFamily="34" charset="-128"/>
              </a:defRPr>
            </a:lvl1pPr>
          </a:lstStyle>
          <a:p>
            <a:pPr lvl="0"/>
            <a:r>
              <a:rPr lang="tr-TR" dirty="0" smtClean="0"/>
              <a:t>Yrd. Doç. Dr. …………….</a:t>
            </a:r>
            <a:endParaRPr lang="tr-TR" dirty="0"/>
          </a:p>
        </p:txBody>
      </p:sp>
    </p:spTree>
    <p:extLst>
      <p:ext uri="{BB962C8B-B14F-4D97-AF65-F5344CB8AC3E}">
        <p14:creationId xmlns:p14="http://schemas.microsoft.com/office/powerpoint/2010/main" val="97282363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ki İçerik">
    <p:spTree>
      <p:nvGrpSpPr>
        <p:cNvPr id="1" name=""/>
        <p:cNvGrpSpPr/>
        <p:nvPr/>
      </p:nvGrpSpPr>
      <p:grpSpPr>
        <a:xfrm>
          <a:off x="0" y="0"/>
          <a:ext cx="0" cy="0"/>
          <a:chOff x="0" y="0"/>
          <a:chExt cx="0" cy="0"/>
        </a:xfrm>
      </p:grpSpPr>
      <p:sp>
        <p:nvSpPr>
          <p:cNvPr id="6"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smtClean="0"/>
              <a:t>KONU BÜYÜK BAŞLIK</a:t>
            </a:r>
            <a:endParaRPr lang="tr-TR" dirty="0"/>
          </a:p>
        </p:txBody>
      </p:sp>
      <p:sp>
        <p:nvSpPr>
          <p:cNvPr id="7" name="Metin Yer Tutucusu 2"/>
          <p:cNvSpPr>
            <a:spLocks noGrp="1"/>
          </p:cNvSpPr>
          <p:nvPr>
            <p:ph type="body" sz="quarter" idx="11" hasCustomPrompt="1"/>
          </p:nvPr>
        </p:nvSpPr>
        <p:spPr>
          <a:xfrm>
            <a:off x="1691681" y="620688"/>
            <a:ext cx="7200651" cy="432048"/>
          </a:xfrm>
          <a:blipFill dpi="0" rotWithShape="1">
            <a:blip r:embed="rId3"/>
            <a:srcRect/>
            <a:stretch>
              <a:fillRect t="90000"/>
            </a:stretch>
          </a:blipFill>
        </p:spPr>
        <p:txBody>
          <a:bodyPr lIns="0">
            <a:normAutofit/>
          </a:bodyPr>
          <a:lstStyle>
            <a:lvl1pPr>
              <a:defRPr sz="1875" b="1" baseline="0">
                <a:solidFill>
                  <a:srgbClr val="003333"/>
                </a:solidFill>
              </a:defRPr>
            </a:lvl1pPr>
          </a:lstStyle>
          <a:p>
            <a:pPr lvl="0"/>
            <a:r>
              <a:rPr lang="tr-TR" dirty="0" smtClean="0"/>
              <a:t>Alt Başlık</a:t>
            </a:r>
            <a:endParaRPr lang="tr-TR" dirty="0"/>
          </a:p>
        </p:txBody>
      </p:sp>
      <p:sp>
        <p:nvSpPr>
          <p:cNvPr id="9" name="Metin Yer Tutucusu 2"/>
          <p:cNvSpPr>
            <a:spLocks noGrp="1"/>
          </p:cNvSpPr>
          <p:nvPr>
            <p:ph type="body" sz="quarter" idx="12" hasCustomPrompt="1"/>
          </p:nvPr>
        </p:nvSpPr>
        <p:spPr>
          <a:xfrm>
            <a:off x="1691681" y="1052736"/>
            <a:ext cx="7200651" cy="431626"/>
          </a:xfrm>
          <a:blipFill dpi="0" rotWithShape="1">
            <a:blip r:embed="rId4"/>
            <a:srcRect/>
            <a:stretch>
              <a:fillRect t="90000"/>
            </a:stretch>
          </a:blipFill>
        </p:spPr>
        <p:txBody>
          <a:bodyPr lIns="0">
            <a:normAutofit/>
          </a:bodyPr>
          <a:lstStyle>
            <a:lvl1pPr>
              <a:defRPr sz="1875" b="1" baseline="0">
                <a:solidFill>
                  <a:srgbClr val="003333"/>
                </a:solidFill>
              </a:defRPr>
            </a:lvl1pPr>
          </a:lstStyle>
          <a:p>
            <a:pPr lvl="0"/>
            <a:r>
              <a:rPr lang="tr-TR" dirty="0" smtClean="0"/>
              <a:t>Alt Küçük Başlık</a:t>
            </a:r>
            <a:endParaRPr lang="tr-TR" dirty="0"/>
          </a:p>
        </p:txBody>
      </p:sp>
    </p:spTree>
    <p:extLst>
      <p:ext uri="{BB962C8B-B14F-4D97-AF65-F5344CB8AC3E}">
        <p14:creationId xmlns:p14="http://schemas.microsoft.com/office/powerpoint/2010/main" val="53179211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oca_bilgileri_slaytı">
    <p:spTree>
      <p:nvGrpSpPr>
        <p:cNvPr id="1" name=""/>
        <p:cNvGrpSpPr/>
        <p:nvPr/>
      </p:nvGrpSpPr>
      <p:grpSpPr>
        <a:xfrm>
          <a:off x="0" y="0"/>
          <a:ext cx="0" cy="0"/>
          <a:chOff x="0" y="0"/>
          <a:chExt cx="0" cy="0"/>
        </a:xfrm>
      </p:grpSpPr>
    </p:spTree>
    <p:extLst>
      <p:ext uri="{BB962C8B-B14F-4D97-AF65-F5344CB8AC3E}">
        <p14:creationId xmlns:p14="http://schemas.microsoft.com/office/powerpoint/2010/main" val="48077770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cstate="print">
            <a:lum/>
          </a:blip>
          <a:srcRect/>
          <a:stretch>
            <a:fillRect/>
          </a:stretch>
        </a:blip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pPr marL="0" lvl="0" algn="l" defTabSz="685783" rtl="0" eaLnBrk="1" latinLnBrk="0" hangingPunct="1">
              <a:spcBef>
                <a:spcPct val="0"/>
              </a:spcBef>
              <a:buNone/>
            </a:pPr>
            <a:r>
              <a:rPr lang="tr-TR" dirty="0" smtClean="0"/>
              <a:t>UZEM-ANA BAŞLIK</a:t>
            </a:r>
            <a:endParaRPr lang="tr-TR" dirty="0"/>
          </a:p>
        </p:txBody>
      </p:sp>
      <p:sp>
        <p:nvSpPr>
          <p:cNvPr id="3" name="Metin Yer Tutucusu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tr-TR" dirty="0" smtClean="0"/>
              <a:t>Metin alanımız</a:t>
            </a:r>
            <a:endParaRPr lang="tr-TR" dirty="0"/>
          </a:p>
        </p:txBody>
      </p:sp>
      <p:sp>
        <p:nvSpPr>
          <p:cNvPr id="4" name="Veri Yer Tutucusu 3"/>
          <p:cNvSpPr>
            <a:spLocks noGrp="1"/>
          </p:cNvSpPr>
          <p:nvPr>
            <p:ph type="dt" sz="half" idx="2"/>
          </p:nvPr>
        </p:nvSpPr>
        <p:spPr>
          <a:xfrm>
            <a:off x="457200" y="6356364"/>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23720DD-5B6D-40BF-8493-A6B52D484E6B}" type="datetimeFigureOut">
              <a:rPr lang="tr-TR" smtClean="0"/>
              <a:pPr/>
              <a:t>21.03.2021</a:t>
            </a:fld>
            <a:endParaRPr lang="tr-TR"/>
          </a:p>
        </p:txBody>
      </p:sp>
      <p:sp>
        <p:nvSpPr>
          <p:cNvPr id="5" name="Altbilgi Yer Tutucusu 4"/>
          <p:cNvSpPr>
            <a:spLocks noGrp="1"/>
          </p:cNvSpPr>
          <p:nvPr>
            <p:ph type="ftr" sz="quarter" idx="3"/>
          </p:nvPr>
        </p:nvSpPr>
        <p:spPr>
          <a:xfrm>
            <a:off x="3124200" y="6356364"/>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64"/>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302176B-0E47-46AC-8F43-DAB4B8A37D06}" type="slidenum">
              <a:rPr lang="tr-TR" smtClean="0"/>
              <a:pPr/>
              <a:t>‹#›</a:t>
            </a:fld>
            <a:endParaRPr lang="tr-TR"/>
          </a:p>
        </p:txBody>
      </p:sp>
    </p:spTree>
    <p:extLst>
      <p:ext uri="{BB962C8B-B14F-4D97-AF65-F5344CB8AC3E}">
        <p14:creationId xmlns:p14="http://schemas.microsoft.com/office/powerpoint/2010/main" val="2406687730"/>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Lst>
  <p:timing>
    <p:tnLst>
      <p:par>
        <p:cTn id="1" dur="indefinite" restart="never" nodeType="tmRoot"/>
      </p:par>
    </p:tnLst>
  </p:timing>
  <p:txStyles>
    <p:titleStyle>
      <a:lvl1pPr algn="ctr" defTabSz="685783" rtl="0" eaLnBrk="1" latinLnBrk="0" hangingPunct="1">
        <a:spcBef>
          <a:spcPct val="0"/>
        </a:spcBef>
        <a:buNone/>
        <a:defRPr lang="tr-TR" sz="1650" b="0" kern="1200" dirty="0">
          <a:solidFill>
            <a:srgbClr val="5C7381"/>
          </a:solidFill>
          <a:latin typeface="Myriad Pro" pitchFamily="34" charset="0"/>
          <a:ea typeface="+mn-ea"/>
          <a:cs typeface="+mn-cs"/>
        </a:defRPr>
      </a:lvl1pPr>
    </p:titleStyle>
    <p:bodyStyle>
      <a:lvl1pPr marL="0"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1pPr>
      <a:lvl2pPr marL="342892"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2pPr>
      <a:lvl3pPr marL="685783"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3pPr>
      <a:lvl4pPr marL="1028675"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4pPr>
      <a:lvl5pPr marL="1371566"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tr-TR"/>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emf"/><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a:bodyPr>
          <a:lstStyle/>
          <a:p>
            <a:r>
              <a:rPr lang="tr-TR" sz="2600" dirty="0" smtClean="0"/>
              <a:t>RO </a:t>
            </a:r>
            <a:r>
              <a:rPr lang="tr-TR" sz="2600" dirty="0" err="1" smtClean="0"/>
              <a:t>RO</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4" name="Dikdörtgen 3"/>
          <p:cNvSpPr/>
          <p:nvPr/>
        </p:nvSpPr>
        <p:spPr>
          <a:xfrm>
            <a:off x="611560" y="836712"/>
            <a:ext cx="8136904" cy="5324535"/>
          </a:xfrm>
          <a:prstGeom prst="rect">
            <a:avLst/>
          </a:prstGeom>
        </p:spPr>
        <p:txBody>
          <a:bodyPr wrap="square">
            <a:spAutoFit/>
          </a:bodyPr>
          <a:lstStyle/>
          <a:p>
            <a:r>
              <a:rPr lang="tr-TR" sz="2000" dirty="0"/>
              <a:t>Günümüz deniz </a:t>
            </a:r>
            <a:r>
              <a:rPr lang="tr-TR" sz="2000" dirty="0" err="1"/>
              <a:t>taşımacığında</a:t>
            </a:r>
            <a:r>
              <a:rPr lang="tr-TR" sz="2000" dirty="0"/>
              <a:t> temel amaç gemilerin limanda daha az süre kalarak verimli bir şekilde kullanılması ve taşıma maliyetlerinin azaltılarak maksimum kar elde edilmesi haline gelmiştir. Bu bağlamda modern gemi, araç ve gereç ihtiyacı gün geçtikçe artmaktadır</a:t>
            </a:r>
            <a:r>
              <a:rPr lang="tr-TR" sz="2000" dirty="0" smtClean="0"/>
              <a:t>.</a:t>
            </a:r>
          </a:p>
          <a:p>
            <a:endParaRPr lang="tr-TR" sz="2000" dirty="0" smtClean="0"/>
          </a:p>
          <a:p>
            <a:r>
              <a:rPr lang="tr-TR" sz="2000" dirty="0"/>
              <a:t>D</a:t>
            </a:r>
            <a:r>
              <a:rPr lang="tr-TR" sz="2000" dirty="0" smtClean="0"/>
              <a:t>eniz </a:t>
            </a:r>
            <a:r>
              <a:rPr lang="tr-TR" sz="2000" dirty="0"/>
              <a:t>taşımacılığında pahalı yatırım yoluyla rekabet gücü sağlayan ve taşımalara oldukça fazla hız kazandıran gemilerin başında Ro-Ro gemileri </a:t>
            </a:r>
            <a:r>
              <a:rPr lang="tr-TR" sz="2000" dirty="0" smtClean="0"/>
              <a:t>gelmektedir.</a:t>
            </a:r>
          </a:p>
          <a:p>
            <a:endParaRPr lang="tr-TR" sz="2000" dirty="0"/>
          </a:p>
          <a:p>
            <a:r>
              <a:rPr lang="tr-TR" sz="2000" dirty="0"/>
              <a:t>Ro-Ro gemilerinin tercih edilmesinde en büyük etkenlerden birisi de şüphesiz fabrikada üretilen malın bir tek taşıyıcı araca sadece bir kez yüklenip boşaltılmasına olanak vermesi ve taşıma süratini büyük ölçüde arttırmasıdır. Böylece hem malın aktarımlar esnasında meydana gelebilecek hasarlara karşı korunması ve hem de daha az yol kat eden araçların yıpranma sürelerinin azalması sağlanmaktadır. Bu çerçevede , yükte uzmanlaşmanın sonucunda Ro-Ro gemileri taşıma kapasiteleri veya taşıdıkları yüklere bakılarak bir sınıflandırmaya tabi tutulabilmektedirler</a:t>
            </a:r>
            <a:endParaRPr lang="tr-TR" sz="2000" dirty="0" smtClean="0"/>
          </a:p>
        </p:txBody>
      </p:sp>
    </p:spTree>
    <p:extLst>
      <p:ext uri="{BB962C8B-B14F-4D97-AF65-F5344CB8AC3E}">
        <p14:creationId xmlns:p14="http://schemas.microsoft.com/office/powerpoint/2010/main" val="6070525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a:bodyPr>
          <a:lstStyle/>
          <a:p>
            <a:r>
              <a:rPr lang="tr-TR" sz="2600" dirty="0" smtClean="0"/>
              <a:t>RO </a:t>
            </a:r>
            <a:r>
              <a:rPr lang="tr-TR" sz="2600" dirty="0" err="1" smtClean="0"/>
              <a:t>RO</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755575" y="764704"/>
            <a:ext cx="8136905" cy="2862322"/>
          </a:xfrm>
          <a:prstGeom prst="rect">
            <a:avLst/>
          </a:prstGeom>
        </p:spPr>
        <p:txBody>
          <a:bodyPr wrap="square">
            <a:spAutoFit/>
          </a:bodyPr>
          <a:lstStyle/>
          <a:p>
            <a:r>
              <a:rPr lang="tr-TR" sz="2000" dirty="0" err="1"/>
              <a:t>Ro-ro</a:t>
            </a:r>
            <a:r>
              <a:rPr lang="tr-TR" sz="2000" dirty="0"/>
              <a:t> gemisi, otomobil, kamyon, treyler, iş makinaları gibi kendi gücüyle yürüyebilen veya başka bir araç ile çekilerek taşınabilen türdeki yüklerin taşınması için yapılmış bir gemi tipidir. </a:t>
            </a:r>
            <a:r>
              <a:rPr lang="tr-TR" sz="2000" dirty="0" err="1"/>
              <a:t>Ro-ro</a:t>
            </a:r>
            <a:r>
              <a:rPr lang="tr-TR" sz="2000" dirty="0"/>
              <a:t> (</a:t>
            </a:r>
            <a:r>
              <a:rPr lang="tr-TR" sz="2000" dirty="0" err="1"/>
              <a:t>roll</a:t>
            </a:r>
            <a:r>
              <a:rPr lang="tr-TR" sz="2000" dirty="0"/>
              <a:t>-on / </a:t>
            </a:r>
            <a:r>
              <a:rPr lang="tr-TR" sz="2000" dirty="0" err="1"/>
              <a:t>roll-out</a:t>
            </a:r>
            <a:r>
              <a:rPr lang="tr-TR" sz="2000" dirty="0"/>
              <a:t>) tipteki yükler geminin parçası olan açılır kapanır rampa üzerinden yürütülerek yüklenir ve boşaltılır. Limana yanaşma koşullarına uyum sağlamak üzere geminin birden fazla rampası olabilir. Bu rampalar geminin pruva, kıç veya yan taraflarında bulunabilir</a:t>
            </a:r>
            <a:r>
              <a:rPr lang="tr-TR" sz="2000" dirty="0" smtClean="0"/>
              <a:t>.</a:t>
            </a:r>
          </a:p>
          <a:p>
            <a:endParaRPr lang="tr-TR" sz="2000" dirty="0"/>
          </a:p>
          <a:p>
            <a:endParaRPr lang="tr-TR" sz="2000" dirty="0"/>
          </a:p>
        </p:txBody>
      </p:sp>
      <p:pic>
        <p:nvPicPr>
          <p:cNvPr id="3" name="Resim 2"/>
          <p:cNvPicPr>
            <a:picLocks noChangeAspect="1"/>
          </p:cNvPicPr>
          <p:nvPr/>
        </p:nvPicPr>
        <p:blipFill>
          <a:blip r:embed="rId2"/>
          <a:stretch>
            <a:fillRect/>
          </a:stretch>
        </p:blipFill>
        <p:spPr>
          <a:xfrm>
            <a:off x="755574" y="2996952"/>
            <a:ext cx="7920882" cy="3861048"/>
          </a:xfrm>
          <a:prstGeom prst="rect">
            <a:avLst/>
          </a:prstGeom>
        </p:spPr>
      </p:pic>
    </p:spTree>
    <p:extLst>
      <p:ext uri="{BB962C8B-B14F-4D97-AF65-F5344CB8AC3E}">
        <p14:creationId xmlns:p14="http://schemas.microsoft.com/office/powerpoint/2010/main" val="41824636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a:bodyPr>
          <a:lstStyle/>
          <a:p>
            <a:r>
              <a:rPr lang="tr-TR" sz="2600" dirty="0" smtClean="0"/>
              <a:t>RO </a:t>
            </a:r>
            <a:r>
              <a:rPr lang="tr-TR" sz="2600" dirty="0" err="1" smtClean="0"/>
              <a:t>RO</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pic>
        <p:nvPicPr>
          <p:cNvPr id="4" name="Resim 3"/>
          <p:cNvPicPr>
            <a:picLocks noChangeAspect="1"/>
          </p:cNvPicPr>
          <p:nvPr/>
        </p:nvPicPr>
        <p:blipFill>
          <a:blip r:embed="rId2"/>
          <a:stretch>
            <a:fillRect/>
          </a:stretch>
        </p:blipFill>
        <p:spPr>
          <a:xfrm>
            <a:off x="1115616" y="621110"/>
            <a:ext cx="7344816" cy="3023914"/>
          </a:xfrm>
          <a:prstGeom prst="rect">
            <a:avLst/>
          </a:prstGeom>
        </p:spPr>
      </p:pic>
      <p:pic>
        <p:nvPicPr>
          <p:cNvPr id="5" name="Resim 4"/>
          <p:cNvPicPr>
            <a:picLocks noChangeAspect="1"/>
          </p:cNvPicPr>
          <p:nvPr/>
        </p:nvPicPr>
        <p:blipFill>
          <a:blip r:embed="rId3"/>
          <a:stretch>
            <a:fillRect/>
          </a:stretch>
        </p:blipFill>
        <p:spPr>
          <a:xfrm>
            <a:off x="1111388" y="3645024"/>
            <a:ext cx="7349044" cy="3212976"/>
          </a:xfrm>
          <a:prstGeom prst="rect">
            <a:avLst/>
          </a:prstGeom>
        </p:spPr>
      </p:pic>
    </p:spTree>
    <p:extLst>
      <p:ext uri="{BB962C8B-B14F-4D97-AF65-F5344CB8AC3E}">
        <p14:creationId xmlns:p14="http://schemas.microsoft.com/office/powerpoint/2010/main" val="2027371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a:bodyPr>
          <a:lstStyle/>
          <a:p>
            <a:r>
              <a:rPr lang="tr-TR" sz="2600" dirty="0" smtClean="0"/>
              <a:t>RO </a:t>
            </a:r>
            <a:r>
              <a:rPr lang="tr-TR" sz="2600" dirty="0" err="1" smtClean="0"/>
              <a:t>RO</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pic>
        <p:nvPicPr>
          <p:cNvPr id="2" name="Resim 1"/>
          <p:cNvPicPr>
            <a:picLocks noChangeAspect="1"/>
          </p:cNvPicPr>
          <p:nvPr/>
        </p:nvPicPr>
        <p:blipFill>
          <a:blip r:embed="rId2"/>
          <a:stretch>
            <a:fillRect/>
          </a:stretch>
        </p:blipFill>
        <p:spPr>
          <a:xfrm>
            <a:off x="1187624" y="621110"/>
            <a:ext cx="7704857" cy="2807890"/>
          </a:xfrm>
          <a:prstGeom prst="rect">
            <a:avLst/>
          </a:prstGeom>
        </p:spPr>
      </p:pic>
      <p:pic>
        <p:nvPicPr>
          <p:cNvPr id="3" name="Resim 2"/>
          <p:cNvPicPr>
            <a:picLocks noChangeAspect="1"/>
          </p:cNvPicPr>
          <p:nvPr/>
        </p:nvPicPr>
        <p:blipFill>
          <a:blip r:embed="rId3"/>
          <a:stretch>
            <a:fillRect/>
          </a:stretch>
        </p:blipFill>
        <p:spPr>
          <a:xfrm>
            <a:off x="1169149" y="3474076"/>
            <a:ext cx="7723331" cy="3383924"/>
          </a:xfrm>
          <a:prstGeom prst="rect">
            <a:avLst/>
          </a:prstGeom>
        </p:spPr>
      </p:pic>
    </p:spTree>
    <p:extLst>
      <p:ext uri="{BB962C8B-B14F-4D97-AF65-F5344CB8AC3E}">
        <p14:creationId xmlns:p14="http://schemas.microsoft.com/office/powerpoint/2010/main" val="7356219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a:bodyPr>
          <a:lstStyle/>
          <a:p>
            <a:r>
              <a:rPr lang="tr-TR" sz="2600" dirty="0" smtClean="0"/>
              <a:t>RO </a:t>
            </a:r>
            <a:r>
              <a:rPr lang="tr-TR" sz="2600" dirty="0" err="1" smtClean="0"/>
              <a:t>RO</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pic>
        <p:nvPicPr>
          <p:cNvPr id="4" name="Resim 3"/>
          <p:cNvPicPr>
            <a:picLocks noChangeAspect="1"/>
          </p:cNvPicPr>
          <p:nvPr/>
        </p:nvPicPr>
        <p:blipFill>
          <a:blip r:embed="rId2"/>
          <a:stretch>
            <a:fillRect/>
          </a:stretch>
        </p:blipFill>
        <p:spPr>
          <a:xfrm>
            <a:off x="658128" y="764704"/>
            <a:ext cx="8018327" cy="4896544"/>
          </a:xfrm>
          <a:prstGeom prst="rect">
            <a:avLst/>
          </a:prstGeom>
        </p:spPr>
      </p:pic>
    </p:spTree>
    <p:extLst>
      <p:ext uri="{BB962C8B-B14F-4D97-AF65-F5344CB8AC3E}">
        <p14:creationId xmlns:p14="http://schemas.microsoft.com/office/powerpoint/2010/main" val="10733159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a:bodyPr>
          <a:lstStyle/>
          <a:p>
            <a:r>
              <a:rPr lang="tr-TR" sz="2600" dirty="0" smtClean="0"/>
              <a:t>RO </a:t>
            </a:r>
            <a:r>
              <a:rPr lang="tr-TR" sz="2600" dirty="0" err="1" smtClean="0"/>
              <a:t>RO</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3" name="Dikdörtgen 2"/>
          <p:cNvSpPr/>
          <p:nvPr/>
        </p:nvSpPr>
        <p:spPr>
          <a:xfrm>
            <a:off x="467544" y="908720"/>
            <a:ext cx="8424938" cy="3785652"/>
          </a:xfrm>
          <a:prstGeom prst="rect">
            <a:avLst/>
          </a:prstGeom>
        </p:spPr>
        <p:txBody>
          <a:bodyPr wrap="square">
            <a:spAutoFit/>
          </a:bodyPr>
          <a:lstStyle/>
          <a:p>
            <a:pPr marL="342900" indent="-342900">
              <a:buFont typeface="Arial" pitchFamily="34" charset="0"/>
              <a:buChar char="•"/>
            </a:pPr>
            <a:r>
              <a:rPr lang="tr-TR" sz="2400" dirty="0" smtClean="0"/>
              <a:t>Gemilerde </a:t>
            </a:r>
            <a:r>
              <a:rPr lang="tr-TR" sz="2400" dirty="0"/>
              <a:t>sadece rampanın ağırlığı 400 tonu bulabilmektedir. Rampalar </a:t>
            </a:r>
            <a:r>
              <a:rPr lang="tr-TR" sz="2400" dirty="0" smtClean="0"/>
              <a:t>araçların hızlı </a:t>
            </a:r>
            <a:r>
              <a:rPr lang="tr-TR" sz="2400" dirty="0"/>
              <a:t>biçimde yüklenme ve boşaltımları için geniş dizayn edilirler. Geminin </a:t>
            </a:r>
            <a:r>
              <a:rPr lang="tr-TR" sz="2400" dirty="0" smtClean="0"/>
              <a:t>başında, kıçında </a:t>
            </a:r>
            <a:r>
              <a:rPr lang="tr-TR" sz="2400" dirty="0"/>
              <a:t>ya da yan taraflarında </a:t>
            </a:r>
            <a:r>
              <a:rPr lang="tr-TR" sz="2400" dirty="0" smtClean="0"/>
              <a:t>bulunabilirler.</a:t>
            </a:r>
          </a:p>
          <a:p>
            <a:pPr marL="342900" indent="-342900">
              <a:buFont typeface="Arial" pitchFamily="34" charset="0"/>
              <a:buChar char="•"/>
            </a:pPr>
            <a:endParaRPr lang="tr-TR" sz="2400" dirty="0" smtClean="0"/>
          </a:p>
          <a:p>
            <a:pPr marL="342900" indent="-342900">
              <a:buFont typeface="Arial" pitchFamily="34" charset="0"/>
              <a:buChar char="•"/>
            </a:pPr>
            <a:r>
              <a:rPr lang="tr-TR" sz="2400" dirty="0" smtClean="0"/>
              <a:t>Ara </a:t>
            </a:r>
            <a:r>
              <a:rPr lang="tr-TR" sz="2400" dirty="0"/>
              <a:t>güverteler arasında geçişi rampalar ve asansörler sağlar</a:t>
            </a:r>
            <a:r>
              <a:rPr lang="tr-TR" sz="2400" dirty="0" smtClean="0"/>
              <a:t>.</a:t>
            </a:r>
          </a:p>
          <a:p>
            <a:pPr marL="342900" indent="-342900">
              <a:buFont typeface="Arial" pitchFamily="34" charset="0"/>
              <a:buChar char="•"/>
            </a:pPr>
            <a:endParaRPr lang="tr-TR" sz="2400" dirty="0"/>
          </a:p>
          <a:p>
            <a:pPr marL="342900" indent="-342900">
              <a:buFont typeface="Arial" pitchFamily="34" charset="0"/>
              <a:buChar char="•"/>
            </a:pPr>
            <a:r>
              <a:rPr lang="tr-TR" sz="2400" dirty="0"/>
              <a:t>Her türlü yükün uygun koşullarda limandan limana iletiminde deniz </a:t>
            </a:r>
            <a:r>
              <a:rPr lang="tr-TR" sz="2400" dirty="0" smtClean="0"/>
              <a:t>taşımacılığı avantajlıdır</a:t>
            </a:r>
            <a:r>
              <a:rPr lang="tr-TR" sz="2400" dirty="0"/>
              <a:t>. Ekonomik olması, taşımacılığın limandaki yüklemenin seriliğine </a:t>
            </a:r>
            <a:r>
              <a:rPr lang="tr-TR" sz="2400" dirty="0" smtClean="0"/>
              <a:t>ve taşımacılıktaki </a:t>
            </a:r>
            <a:r>
              <a:rPr lang="tr-TR" sz="2400" dirty="0"/>
              <a:t>hıza bağlıdır.</a:t>
            </a:r>
            <a:endParaRPr lang="tr-TR" sz="2400" dirty="0" smtClean="0"/>
          </a:p>
        </p:txBody>
      </p:sp>
    </p:spTree>
    <p:extLst>
      <p:ext uri="{BB962C8B-B14F-4D97-AF65-F5344CB8AC3E}">
        <p14:creationId xmlns:p14="http://schemas.microsoft.com/office/powerpoint/2010/main" val="9599800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a:bodyPr>
          <a:lstStyle/>
          <a:p>
            <a:r>
              <a:rPr lang="tr-TR" sz="2600" dirty="0" smtClean="0"/>
              <a:t>RO </a:t>
            </a:r>
            <a:r>
              <a:rPr lang="tr-TR" sz="2600" dirty="0" err="1" smtClean="0"/>
              <a:t>RO</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3" name="Dikdörtgen 2"/>
          <p:cNvSpPr/>
          <p:nvPr/>
        </p:nvSpPr>
        <p:spPr>
          <a:xfrm>
            <a:off x="467544" y="908720"/>
            <a:ext cx="8424938" cy="5262979"/>
          </a:xfrm>
          <a:prstGeom prst="rect">
            <a:avLst/>
          </a:prstGeom>
        </p:spPr>
        <p:txBody>
          <a:bodyPr wrap="square">
            <a:spAutoFit/>
          </a:bodyPr>
          <a:lstStyle/>
          <a:p>
            <a:r>
              <a:rPr lang="tr-TR" sz="2400" dirty="0" smtClean="0"/>
              <a:t>RO-RO </a:t>
            </a:r>
            <a:r>
              <a:rPr lang="tr-TR" sz="2400" dirty="0"/>
              <a:t>gemilerinin tercih edilmesinde en büyük etkenlerden biri de, fabrikada </a:t>
            </a:r>
            <a:r>
              <a:rPr lang="tr-TR" sz="2400" dirty="0" smtClean="0"/>
              <a:t>üretilen malın</a:t>
            </a:r>
            <a:r>
              <a:rPr lang="tr-TR" sz="2400" dirty="0"/>
              <a:t>, bir taşıyıcı araç içinde yalnız bir kez yüklenip boşaltılarak taşınabilmesine </a:t>
            </a:r>
            <a:r>
              <a:rPr lang="tr-TR" sz="2400" dirty="0" smtClean="0"/>
              <a:t>olanak vermesi </a:t>
            </a:r>
            <a:r>
              <a:rPr lang="tr-TR" sz="2400" dirty="0"/>
              <a:t>ve taşımanın hızlı olmasıdır. Bu da hem mal sahibine ekonomik bir kazanç, </a:t>
            </a:r>
            <a:r>
              <a:rPr lang="tr-TR" sz="2400" dirty="0" smtClean="0"/>
              <a:t>hem de </a:t>
            </a:r>
            <a:r>
              <a:rPr lang="tr-TR" sz="2400" dirty="0"/>
              <a:t>donatana geminin limanda kalma süresinin azalması sonucunda diğer yük </a:t>
            </a:r>
            <a:r>
              <a:rPr lang="tr-TR" sz="2400" dirty="0" smtClean="0"/>
              <a:t>gemilerine göre </a:t>
            </a:r>
            <a:r>
              <a:rPr lang="tr-TR" sz="2400" dirty="0"/>
              <a:t>(konteyner de olduğu gibi) daha fazla sefer yaptırmasını sağlamakta, bu da </a:t>
            </a:r>
            <a:r>
              <a:rPr lang="tr-TR" sz="2400" dirty="0" smtClean="0"/>
              <a:t>yine genel kazanca yansımaktadır</a:t>
            </a:r>
            <a:r>
              <a:rPr lang="tr-TR" sz="2400" dirty="0"/>
              <a:t>. Ayrıca mallar karayoluna göre daha güvenli ve daha </a:t>
            </a:r>
            <a:r>
              <a:rPr lang="tr-TR" sz="2400" dirty="0" smtClean="0"/>
              <a:t>hızlı bir </a:t>
            </a:r>
            <a:r>
              <a:rPr lang="tr-TR" sz="2400" dirty="0"/>
              <a:t>biçimde </a:t>
            </a:r>
            <a:r>
              <a:rPr lang="tr-TR" sz="2400" dirty="0" smtClean="0"/>
              <a:t>taşınabilmektedir.</a:t>
            </a:r>
          </a:p>
          <a:p>
            <a:endParaRPr lang="tr-TR" sz="2400" dirty="0" smtClean="0"/>
          </a:p>
          <a:p>
            <a:r>
              <a:rPr lang="tr-TR" sz="2400" dirty="0"/>
              <a:t>Bu gemiler ilke olarak taşıdıkları yolcu sayısına göre adlandırılırlar. Yük olarak </a:t>
            </a:r>
            <a:r>
              <a:rPr lang="tr-TR" sz="2400" dirty="0" smtClean="0"/>
              <a:t>kamyon, araba </a:t>
            </a:r>
            <a:r>
              <a:rPr lang="tr-TR" sz="2400" dirty="0"/>
              <a:t>vb. taşıtların yanında, sayıca 12’den çok yolcu da taşıyan RO-RO gemileri; </a:t>
            </a:r>
            <a:r>
              <a:rPr lang="tr-TR" sz="2400" dirty="0" smtClean="0"/>
              <a:t>RORO Yolcu </a:t>
            </a:r>
            <a:r>
              <a:rPr lang="tr-TR" sz="2400" dirty="0"/>
              <a:t>Gemileri (RO-PAX) olarak bilinirler. Şekil 2.3’de bir RO-RO Yolcu </a:t>
            </a:r>
            <a:r>
              <a:rPr lang="tr-TR" sz="2400" dirty="0" smtClean="0"/>
              <a:t>Gemisi görülmektedir</a:t>
            </a:r>
          </a:p>
        </p:txBody>
      </p:sp>
    </p:spTree>
    <p:extLst>
      <p:ext uri="{BB962C8B-B14F-4D97-AF65-F5344CB8AC3E}">
        <p14:creationId xmlns:p14="http://schemas.microsoft.com/office/powerpoint/2010/main" val="13151368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a:bodyPr>
          <a:lstStyle/>
          <a:p>
            <a:r>
              <a:rPr lang="tr-TR" sz="2600" dirty="0" smtClean="0"/>
              <a:t>RO </a:t>
            </a:r>
            <a:r>
              <a:rPr lang="tr-TR" sz="2600" dirty="0" err="1" smtClean="0"/>
              <a:t>RO</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3" name="Dikdörtgen 2"/>
          <p:cNvSpPr/>
          <p:nvPr/>
        </p:nvSpPr>
        <p:spPr>
          <a:xfrm>
            <a:off x="467544" y="908720"/>
            <a:ext cx="8424938" cy="4154984"/>
          </a:xfrm>
          <a:prstGeom prst="rect">
            <a:avLst/>
          </a:prstGeom>
        </p:spPr>
        <p:txBody>
          <a:bodyPr wrap="square">
            <a:spAutoFit/>
          </a:bodyPr>
          <a:lstStyle/>
          <a:p>
            <a:r>
              <a:rPr lang="tr-TR" sz="2400" dirty="0"/>
              <a:t>Salt yük taşıyan RO-RO gemileri; ‘‘Yük RO-</a:t>
            </a:r>
            <a:r>
              <a:rPr lang="tr-TR" sz="2400" dirty="0" err="1"/>
              <a:t>RO’’su</a:t>
            </a:r>
            <a:r>
              <a:rPr lang="tr-TR" sz="2400" dirty="0"/>
              <a:t> ya da genel tabirle; ‘‘</a:t>
            </a:r>
            <a:r>
              <a:rPr lang="tr-TR" sz="2400" dirty="0" smtClean="0"/>
              <a:t>RO-RO Gemisi</a:t>
            </a:r>
            <a:r>
              <a:rPr lang="tr-TR" sz="2400" dirty="0"/>
              <a:t>’’ adını alır. Böyle gemiler, çalıştıkları sefer bölgesinin uzaklığına göre de; </a:t>
            </a:r>
            <a:r>
              <a:rPr lang="tr-TR" sz="2400" dirty="0" smtClean="0"/>
              <a:t>Uzak Sefer</a:t>
            </a:r>
            <a:r>
              <a:rPr lang="tr-TR" sz="2400" dirty="0"/>
              <a:t>, Yakın Sefer ve Kısa Sefer </a:t>
            </a:r>
            <a:r>
              <a:rPr lang="tr-TR" sz="2400" dirty="0" err="1"/>
              <a:t>RO-RO’ları</a:t>
            </a:r>
            <a:r>
              <a:rPr lang="tr-TR" sz="2400" dirty="0"/>
              <a:t> olarak ayrıca </a:t>
            </a:r>
            <a:r>
              <a:rPr lang="tr-TR" sz="2400" dirty="0" smtClean="0"/>
              <a:t>nitelendirilirler.</a:t>
            </a:r>
          </a:p>
          <a:p>
            <a:endParaRPr lang="tr-TR" sz="2400" dirty="0" smtClean="0"/>
          </a:p>
          <a:p>
            <a:r>
              <a:rPr lang="tr-TR" sz="2400" dirty="0"/>
              <a:t>Kısa sefer </a:t>
            </a:r>
            <a:r>
              <a:rPr lang="tr-TR" sz="2400" dirty="0" err="1"/>
              <a:t>RO-RO’ları</a:t>
            </a:r>
            <a:r>
              <a:rPr lang="tr-TR" sz="2400" dirty="0"/>
              <a:t> 1599 </a:t>
            </a:r>
            <a:r>
              <a:rPr lang="tr-TR" sz="2400" dirty="0" err="1"/>
              <a:t>dwt’a</a:t>
            </a:r>
            <a:r>
              <a:rPr lang="tr-TR" sz="2400" dirty="0"/>
              <a:t>, yakın sefer </a:t>
            </a:r>
            <a:r>
              <a:rPr lang="tr-TR" sz="2400" dirty="0" err="1"/>
              <a:t>RO-RO’ları</a:t>
            </a:r>
            <a:r>
              <a:rPr lang="tr-TR" sz="2400" dirty="0"/>
              <a:t>, 6.500 </a:t>
            </a:r>
            <a:r>
              <a:rPr lang="tr-TR" sz="2400" dirty="0" err="1"/>
              <a:t>dwt</a:t>
            </a:r>
            <a:r>
              <a:rPr lang="tr-TR" sz="2400" dirty="0"/>
              <a:t> </a:t>
            </a:r>
            <a:r>
              <a:rPr lang="tr-TR" sz="2400" dirty="0" smtClean="0"/>
              <a:t>taşıma kapasitesine </a:t>
            </a:r>
            <a:r>
              <a:rPr lang="tr-TR" sz="2400" dirty="0"/>
              <a:t>kadar erişir. Uzak sefer ya da açık-deniz </a:t>
            </a:r>
            <a:r>
              <a:rPr lang="tr-TR" sz="2400" dirty="0" err="1"/>
              <a:t>RO-RO’ları</a:t>
            </a:r>
            <a:r>
              <a:rPr lang="tr-TR" sz="2400" dirty="0"/>
              <a:t>, 15.000-23.000 </a:t>
            </a:r>
            <a:r>
              <a:rPr lang="tr-TR" sz="2400" dirty="0" err="1" smtClean="0"/>
              <a:t>dwt</a:t>
            </a:r>
            <a:r>
              <a:rPr lang="tr-TR" sz="2400" dirty="0" smtClean="0"/>
              <a:t> arasındadır</a:t>
            </a:r>
            <a:r>
              <a:rPr lang="tr-TR" sz="2400" dirty="0"/>
              <a:t>. RO-RO Gemileri, kısa ve orta mesafeli taşımalar için ekonomiktir. </a:t>
            </a:r>
            <a:r>
              <a:rPr lang="tr-TR" sz="2400" dirty="0" smtClean="0"/>
              <a:t>Başka bir </a:t>
            </a:r>
            <a:r>
              <a:rPr lang="tr-TR" sz="2400" dirty="0"/>
              <a:t>deyişle, 1800 </a:t>
            </a:r>
            <a:r>
              <a:rPr lang="tr-TR" sz="2400" dirty="0" err="1"/>
              <a:t>nm’e</a:t>
            </a:r>
            <a:r>
              <a:rPr lang="tr-TR" sz="2400" dirty="0"/>
              <a:t> kadar olan taşımalarda, RO-RO taşımacılığı mevcut taşıma</a:t>
            </a:r>
          </a:p>
          <a:p>
            <a:r>
              <a:rPr lang="tr-TR" sz="2400" dirty="0"/>
              <a:t>sistemleri içinde en ekonomik </a:t>
            </a:r>
            <a:r>
              <a:rPr lang="tr-TR" sz="2400" dirty="0" smtClean="0"/>
              <a:t>olanıdır.</a:t>
            </a:r>
          </a:p>
        </p:txBody>
      </p:sp>
    </p:spTree>
    <p:extLst>
      <p:ext uri="{BB962C8B-B14F-4D97-AF65-F5344CB8AC3E}">
        <p14:creationId xmlns:p14="http://schemas.microsoft.com/office/powerpoint/2010/main" val="312876546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a:bodyPr>
          <a:lstStyle/>
          <a:p>
            <a:r>
              <a:rPr lang="tr-TR" sz="2600" dirty="0" smtClean="0"/>
              <a:t>RO </a:t>
            </a:r>
            <a:r>
              <a:rPr lang="tr-TR" sz="2600" dirty="0" err="1" smtClean="0"/>
              <a:t>RO</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3" name="Dikdörtgen 2"/>
          <p:cNvSpPr/>
          <p:nvPr/>
        </p:nvSpPr>
        <p:spPr>
          <a:xfrm>
            <a:off x="467544" y="908720"/>
            <a:ext cx="8424938" cy="4154984"/>
          </a:xfrm>
          <a:prstGeom prst="rect">
            <a:avLst/>
          </a:prstGeom>
        </p:spPr>
        <p:txBody>
          <a:bodyPr wrap="square">
            <a:spAutoFit/>
          </a:bodyPr>
          <a:lstStyle/>
          <a:p>
            <a:r>
              <a:rPr lang="tr-TR" sz="2400" dirty="0"/>
              <a:t>Ana prensibi geminin yükü değil, yükün gemiyi beklemesi olan; RO-RO </a:t>
            </a:r>
            <a:r>
              <a:rPr lang="tr-TR" sz="2400" dirty="0" smtClean="0"/>
              <a:t>taşımacılığının diğer </a:t>
            </a:r>
            <a:r>
              <a:rPr lang="tr-TR" sz="2400" dirty="0"/>
              <a:t>taşımacılık yöntemlerine göre avantajı, daha kısa sürede daha süratli ve </a:t>
            </a:r>
            <a:r>
              <a:rPr lang="tr-TR" sz="2400" dirty="0" smtClean="0"/>
              <a:t>programlı sefer </a:t>
            </a:r>
            <a:r>
              <a:rPr lang="tr-TR" sz="2400" dirty="0"/>
              <a:t>çevrilebilmesidir. Bu amaçla çok farklı türleri geliştirilmiş bulunan </a:t>
            </a:r>
            <a:r>
              <a:rPr lang="tr-TR" sz="2400" dirty="0" smtClean="0"/>
              <a:t>RO-RO gemilerinin </a:t>
            </a:r>
            <a:r>
              <a:rPr lang="tr-TR" sz="2400" dirty="0"/>
              <a:t>kullanım alanları da hızla gelişmektedir. Bu gemilerin öyle geniş </a:t>
            </a:r>
            <a:r>
              <a:rPr lang="tr-TR" sz="2400" dirty="0" smtClean="0"/>
              <a:t>kullanım alanı </a:t>
            </a:r>
            <a:r>
              <a:rPr lang="tr-TR" sz="2400" dirty="0"/>
              <a:t>bulunmaktadır ki; askeri amaçlı çıkartma gemilerinin büyük çoğunluğu da </a:t>
            </a:r>
            <a:r>
              <a:rPr lang="tr-TR" sz="2400" dirty="0" smtClean="0"/>
              <a:t>yine araç </a:t>
            </a:r>
            <a:r>
              <a:rPr lang="tr-TR" sz="2400" dirty="0"/>
              <a:t>taşıma özelliğine sahip ve </a:t>
            </a:r>
            <a:r>
              <a:rPr lang="tr-TR" sz="2400" dirty="0" smtClean="0"/>
              <a:t>bir anlamda </a:t>
            </a:r>
            <a:r>
              <a:rPr lang="tr-TR" sz="2400" dirty="0"/>
              <a:t>RO-RO </a:t>
            </a:r>
            <a:r>
              <a:rPr lang="tr-TR" sz="2400" dirty="0" smtClean="0"/>
              <a:t>gemisidir.</a:t>
            </a:r>
          </a:p>
          <a:p>
            <a:endParaRPr lang="tr-TR" sz="2400" dirty="0" smtClean="0"/>
          </a:p>
          <a:p>
            <a:r>
              <a:rPr lang="tr-TR" sz="2400" dirty="0"/>
              <a:t>Daha da ötesi, gelişmiş ülkelerin sahip olduğu büyük uçak gemileri de, kullanım </a:t>
            </a:r>
            <a:r>
              <a:rPr lang="tr-TR" sz="2400" dirty="0" smtClean="0"/>
              <a:t>mantığı açısından </a:t>
            </a:r>
            <a:r>
              <a:rPr lang="tr-TR" sz="2400" dirty="0"/>
              <a:t>bu sınıfa dahil edilebilirler.</a:t>
            </a:r>
            <a:endParaRPr lang="tr-TR" sz="2400" dirty="0" smtClean="0"/>
          </a:p>
        </p:txBody>
      </p:sp>
    </p:spTree>
    <p:extLst>
      <p:ext uri="{BB962C8B-B14F-4D97-AF65-F5344CB8AC3E}">
        <p14:creationId xmlns:p14="http://schemas.microsoft.com/office/powerpoint/2010/main" val="13334667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a:bodyPr>
          <a:lstStyle/>
          <a:p>
            <a:r>
              <a:rPr lang="tr-TR" sz="2600" dirty="0" smtClean="0"/>
              <a:t>RO </a:t>
            </a:r>
            <a:r>
              <a:rPr lang="tr-TR" sz="2600" dirty="0" err="1" smtClean="0"/>
              <a:t>RO</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3" name="Dikdörtgen 2"/>
          <p:cNvSpPr/>
          <p:nvPr/>
        </p:nvSpPr>
        <p:spPr>
          <a:xfrm>
            <a:off x="463774" y="1196752"/>
            <a:ext cx="8424938" cy="3046988"/>
          </a:xfrm>
          <a:prstGeom prst="rect">
            <a:avLst/>
          </a:prstGeom>
        </p:spPr>
        <p:txBody>
          <a:bodyPr wrap="square">
            <a:spAutoFit/>
          </a:bodyPr>
          <a:lstStyle/>
          <a:p>
            <a:r>
              <a:rPr lang="tr-TR" sz="2400" dirty="0"/>
              <a:t>İlk olarak operasyon alanına göre açık denizde uzun mesafe seferi yapan ve iç deniz </a:t>
            </a:r>
            <a:r>
              <a:rPr lang="tr-TR" sz="2400" dirty="0" smtClean="0"/>
              <a:t>ile boğazlarda </a:t>
            </a:r>
            <a:r>
              <a:rPr lang="tr-TR" sz="2400" dirty="0"/>
              <a:t>kısa mesafelerde sefer yapan gemiler olarak ayrılan RO-RO gemileri, </a:t>
            </a:r>
            <a:r>
              <a:rPr lang="tr-TR" sz="2400" dirty="0" smtClean="0"/>
              <a:t>daha sonra </a:t>
            </a:r>
            <a:r>
              <a:rPr lang="tr-TR" sz="2400" dirty="0"/>
              <a:t>4 ana kategoriye </a:t>
            </a:r>
            <a:r>
              <a:rPr lang="tr-TR" sz="2400" dirty="0" smtClean="0"/>
              <a:t>ayrılır.</a:t>
            </a:r>
          </a:p>
          <a:p>
            <a:r>
              <a:rPr lang="tr-TR" sz="2400" b="1" dirty="0" smtClean="0"/>
              <a:t>1.RO-RO </a:t>
            </a:r>
            <a:r>
              <a:rPr lang="tr-TR" sz="2400" b="1" dirty="0"/>
              <a:t>Kargo </a:t>
            </a:r>
            <a:r>
              <a:rPr lang="tr-TR" sz="2400" b="1" dirty="0" smtClean="0"/>
              <a:t>Gemileri</a:t>
            </a:r>
          </a:p>
          <a:p>
            <a:r>
              <a:rPr lang="tr-TR" sz="2400" dirty="0"/>
              <a:t>Bunlar yalnızca tekerlekli araç (genellikle treyler) taşıma özelliğine sahip </a:t>
            </a:r>
            <a:r>
              <a:rPr lang="tr-TR" sz="2400" dirty="0" smtClean="0"/>
              <a:t>olan gemilerdir.</a:t>
            </a:r>
          </a:p>
          <a:p>
            <a:endParaRPr lang="tr-TR" sz="2400" dirty="0"/>
          </a:p>
        </p:txBody>
      </p:sp>
      <p:sp>
        <p:nvSpPr>
          <p:cNvPr id="5" name="Metin Yer Tutucusu 5"/>
          <p:cNvSpPr>
            <a:spLocks noGrp="1"/>
          </p:cNvSpPr>
          <p:nvPr>
            <p:ph type="body" sz="quarter" idx="10"/>
          </p:nvPr>
        </p:nvSpPr>
        <p:spPr>
          <a:xfrm>
            <a:off x="1691830" y="546832"/>
            <a:ext cx="7200651" cy="504478"/>
          </a:xfrm>
        </p:spPr>
        <p:txBody>
          <a:bodyPr>
            <a:normAutofit/>
          </a:bodyPr>
          <a:lstStyle/>
          <a:p>
            <a:r>
              <a:rPr lang="tr-TR" sz="2600" dirty="0"/>
              <a:t>Genel Olarak RO-RO Tipleri</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3868738"/>
            <a:ext cx="6912768" cy="28006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473057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a:bodyPr>
          <a:lstStyle/>
          <a:p>
            <a:r>
              <a:rPr lang="tr-TR" sz="2600" dirty="0" smtClean="0"/>
              <a:t>RO </a:t>
            </a:r>
            <a:r>
              <a:rPr lang="tr-TR" sz="2600" dirty="0" err="1" smtClean="0"/>
              <a:t>RO</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3" name="Dikdörtgen 2"/>
          <p:cNvSpPr/>
          <p:nvPr/>
        </p:nvSpPr>
        <p:spPr>
          <a:xfrm>
            <a:off x="463774" y="1196752"/>
            <a:ext cx="8424938" cy="3046988"/>
          </a:xfrm>
          <a:prstGeom prst="rect">
            <a:avLst/>
          </a:prstGeom>
        </p:spPr>
        <p:txBody>
          <a:bodyPr wrap="square">
            <a:spAutoFit/>
          </a:bodyPr>
          <a:lstStyle/>
          <a:p>
            <a:r>
              <a:rPr lang="tr-TR" sz="2400" b="1" dirty="0" smtClean="0"/>
              <a:t>2.RO-RO </a:t>
            </a:r>
            <a:r>
              <a:rPr lang="tr-TR" sz="2400" b="1" dirty="0"/>
              <a:t>Konteyner </a:t>
            </a:r>
            <a:r>
              <a:rPr lang="tr-TR" sz="2400" b="1" dirty="0" smtClean="0"/>
              <a:t>Gemileri</a:t>
            </a:r>
          </a:p>
          <a:p>
            <a:r>
              <a:rPr lang="tr-TR" sz="2400" dirty="0"/>
              <a:t>Bu tip gemiler özellik olarak RO-RO gemilerinin ana karakteristiği olan tekerlekli </a:t>
            </a:r>
            <a:r>
              <a:rPr lang="tr-TR" sz="2400" dirty="0" smtClean="0"/>
              <a:t>araç yanında </a:t>
            </a:r>
            <a:r>
              <a:rPr lang="tr-TR" sz="2400" dirty="0"/>
              <a:t>konteyner de yükleyip, tahliye edebilme özelliğine sahip şekilde inşa </a:t>
            </a:r>
            <a:r>
              <a:rPr lang="tr-TR" sz="2400" dirty="0" smtClean="0"/>
              <a:t>edilirler. En </a:t>
            </a:r>
            <a:r>
              <a:rPr lang="tr-TR" sz="2400" dirty="0"/>
              <a:t>büyük özellikleri olan yük esnekliği sayesinde, taşımalardan sadece birini yapan</a:t>
            </a:r>
          </a:p>
          <a:p>
            <a:r>
              <a:rPr lang="tr-TR" sz="2400" dirty="0"/>
              <a:t>gemilere nazaran daha kolay müşteri bulabilmektedirler. Modern dizaynlarda </a:t>
            </a:r>
            <a:r>
              <a:rPr lang="tr-TR" sz="2400" dirty="0" smtClean="0"/>
              <a:t>hem güverte </a:t>
            </a:r>
            <a:r>
              <a:rPr lang="tr-TR" sz="2400" dirty="0"/>
              <a:t>üzerinde az yer kaplayan, hem de ağır yük kaldırabilen vinçler kullanılmaktadır.</a:t>
            </a:r>
          </a:p>
        </p:txBody>
      </p:sp>
      <p:sp>
        <p:nvSpPr>
          <p:cNvPr id="5" name="Metin Yer Tutucusu 5"/>
          <p:cNvSpPr>
            <a:spLocks noGrp="1"/>
          </p:cNvSpPr>
          <p:nvPr>
            <p:ph type="body" sz="quarter" idx="10"/>
          </p:nvPr>
        </p:nvSpPr>
        <p:spPr>
          <a:xfrm>
            <a:off x="1691830" y="546832"/>
            <a:ext cx="7200651" cy="504478"/>
          </a:xfrm>
        </p:spPr>
        <p:txBody>
          <a:bodyPr>
            <a:normAutofit/>
          </a:bodyPr>
          <a:lstStyle/>
          <a:p>
            <a:r>
              <a:rPr lang="tr-TR" sz="2600" dirty="0"/>
              <a:t>Genel Olarak RO-RO Tipleri</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4149080"/>
            <a:ext cx="5472608" cy="259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1312418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a:bodyPr>
          <a:lstStyle/>
          <a:p>
            <a:r>
              <a:rPr lang="tr-TR" sz="2600" dirty="0" smtClean="0"/>
              <a:t>RO </a:t>
            </a:r>
            <a:r>
              <a:rPr lang="tr-TR" sz="2600" dirty="0" err="1" smtClean="0"/>
              <a:t>RO</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3" name="Dikdörtgen 2"/>
          <p:cNvSpPr/>
          <p:nvPr/>
        </p:nvSpPr>
        <p:spPr>
          <a:xfrm>
            <a:off x="463774" y="1196752"/>
            <a:ext cx="8424938" cy="5632311"/>
          </a:xfrm>
          <a:prstGeom prst="rect">
            <a:avLst/>
          </a:prstGeom>
        </p:spPr>
        <p:txBody>
          <a:bodyPr wrap="square">
            <a:spAutoFit/>
          </a:bodyPr>
          <a:lstStyle/>
          <a:p>
            <a:r>
              <a:rPr lang="tr-TR" sz="2400" b="1" dirty="0" smtClean="0"/>
              <a:t>3. Dökme </a:t>
            </a:r>
            <a:r>
              <a:rPr lang="tr-TR" sz="2400" b="1" dirty="0"/>
              <a:t>RO-RO </a:t>
            </a:r>
            <a:r>
              <a:rPr lang="tr-TR" sz="2400" b="1" dirty="0" smtClean="0"/>
              <a:t>Gemileri</a:t>
            </a:r>
          </a:p>
          <a:p>
            <a:r>
              <a:rPr lang="tr-TR" sz="2400" dirty="0"/>
              <a:t>Dökme yük taşıma özelliğine sahip gemilerdir. Sınırlı sayılarda yapılan bu gemiler </a:t>
            </a:r>
            <a:r>
              <a:rPr lang="tr-TR" sz="2400" dirty="0" smtClean="0"/>
              <a:t>farklı iki </a:t>
            </a:r>
            <a:r>
              <a:rPr lang="tr-TR" sz="2400" dirty="0"/>
              <a:t>çeşit kargo (en az birisi dökme yük olacak şekilde) taşıma ve bunları </a:t>
            </a:r>
            <a:r>
              <a:rPr lang="tr-TR" sz="2400" dirty="0" smtClean="0"/>
              <a:t>aktarma yeteneğine sahiptirler.</a:t>
            </a:r>
          </a:p>
          <a:p>
            <a:endParaRPr lang="tr-TR" sz="2400" dirty="0"/>
          </a:p>
          <a:p>
            <a:r>
              <a:rPr lang="tr-TR" sz="2400" b="1" dirty="0" smtClean="0"/>
              <a:t>4.RO-RO </a:t>
            </a:r>
            <a:r>
              <a:rPr lang="tr-TR" sz="2400" b="1" dirty="0"/>
              <a:t>Yolcu </a:t>
            </a:r>
            <a:r>
              <a:rPr lang="tr-TR" sz="2400" b="1" dirty="0" smtClean="0"/>
              <a:t>Gemileri</a:t>
            </a:r>
          </a:p>
          <a:p>
            <a:r>
              <a:rPr lang="tr-TR" sz="2400" dirty="0" err="1"/>
              <a:t>Solas</a:t>
            </a:r>
            <a:r>
              <a:rPr lang="tr-TR" sz="2400" dirty="0"/>
              <a:t> Konvansiyonu’na göre; RO-RO Yük Gemilerinin hepsinde; personel dışında </a:t>
            </a:r>
            <a:r>
              <a:rPr lang="tr-TR" sz="2400" dirty="0" smtClean="0"/>
              <a:t>en fazla </a:t>
            </a:r>
            <a:r>
              <a:rPr lang="tr-TR" sz="2400" dirty="0"/>
              <a:t>12 kişi yolcu olarak taşınabilmektedir. Ancak kısa mesafelerde bile bu </a:t>
            </a:r>
            <a:r>
              <a:rPr lang="tr-TR" sz="2400" dirty="0" smtClean="0"/>
              <a:t>sınır sorunlar </a:t>
            </a:r>
            <a:r>
              <a:rPr lang="tr-TR" sz="2400" dirty="0"/>
              <a:t>yaratmakta olduğundan, emniyet tedbirleri alınarak daha fazla yolcu alabilecek</a:t>
            </a:r>
          </a:p>
          <a:p>
            <a:r>
              <a:rPr lang="tr-TR" sz="2400" dirty="0"/>
              <a:t>şekilde bu gemiler yapılabilmektedir. Bunlar ticari araçları </a:t>
            </a:r>
            <a:r>
              <a:rPr lang="tr-TR" sz="2400" dirty="0" smtClean="0"/>
              <a:t>ve otomobilleri </a:t>
            </a:r>
            <a:r>
              <a:rPr lang="tr-TR" sz="2400" dirty="0"/>
              <a:t>olan </a:t>
            </a:r>
            <a:r>
              <a:rPr lang="tr-TR" sz="2400" dirty="0" smtClean="0"/>
              <a:t>yolcuları da </a:t>
            </a:r>
            <a:r>
              <a:rPr lang="tr-TR" sz="2400" dirty="0"/>
              <a:t>taşımaktadır. Turizmin </a:t>
            </a:r>
            <a:r>
              <a:rPr lang="tr-TR" sz="2400" dirty="0" smtClean="0"/>
              <a:t>dünya genelinde </a:t>
            </a:r>
            <a:r>
              <a:rPr lang="tr-TR" sz="2400" dirty="0"/>
              <a:t>gün geçtikçe hızlanması ve özel araç sahiplerinin de aynı hızla artması yüzünden ihtiyaç duyulmaya başlanan bu tür gemiler</a:t>
            </a:r>
          </a:p>
          <a:p>
            <a:r>
              <a:rPr lang="tr-TR" sz="2400" dirty="0"/>
              <a:t>ülkemizde ‘‘Feribot’’ olarak adlandırılmaktadır.</a:t>
            </a:r>
          </a:p>
        </p:txBody>
      </p:sp>
      <p:sp>
        <p:nvSpPr>
          <p:cNvPr id="5" name="Metin Yer Tutucusu 5"/>
          <p:cNvSpPr>
            <a:spLocks noGrp="1"/>
          </p:cNvSpPr>
          <p:nvPr>
            <p:ph type="body" sz="quarter" idx="10"/>
          </p:nvPr>
        </p:nvSpPr>
        <p:spPr>
          <a:xfrm>
            <a:off x="1691830" y="546832"/>
            <a:ext cx="7200651" cy="504478"/>
          </a:xfrm>
        </p:spPr>
        <p:txBody>
          <a:bodyPr>
            <a:normAutofit/>
          </a:bodyPr>
          <a:lstStyle/>
          <a:p>
            <a:r>
              <a:rPr lang="tr-TR" sz="2600" dirty="0"/>
              <a:t>Genel Olarak RO-RO Tipleri</a:t>
            </a:r>
          </a:p>
        </p:txBody>
      </p:sp>
    </p:spTree>
    <p:extLst>
      <p:ext uri="{BB962C8B-B14F-4D97-AF65-F5344CB8AC3E}">
        <p14:creationId xmlns:p14="http://schemas.microsoft.com/office/powerpoint/2010/main" val="16326806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a:bodyPr>
          <a:lstStyle/>
          <a:p>
            <a:r>
              <a:rPr lang="tr-TR" sz="2600" dirty="0" smtClean="0"/>
              <a:t>RO </a:t>
            </a:r>
            <a:r>
              <a:rPr lang="tr-TR" sz="2600" dirty="0" err="1" smtClean="0"/>
              <a:t>RO</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3" name="Dikdörtgen 2"/>
          <p:cNvSpPr/>
          <p:nvPr/>
        </p:nvSpPr>
        <p:spPr>
          <a:xfrm>
            <a:off x="463774" y="1196752"/>
            <a:ext cx="8424938" cy="2308324"/>
          </a:xfrm>
          <a:prstGeom prst="rect">
            <a:avLst/>
          </a:prstGeom>
        </p:spPr>
        <p:txBody>
          <a:bodyPr wrap="square">
            <a:spAutoFit/>
          </a:bodyPr>
          <a:lstStyle/>
          <a:p>
            <a:pPr marL="457200" indent="-457200">
              <a:buAutoNum type="arabicPeriod"/>
            </a:pPr>
            <a:r>
              <a:rPr lang="tr-TR" sz="2400" b="1" dirty="0" smtClean="0"/>
              <a:t>Konvansiyonel </a:t>
            </a:r>
            <a:r>
              <a:rPr lang="tr-TR" sz="2400" b="1" dirty="0"/>
              <a:t>RO-RO </a:t>
            </a:r>
            <a:r>
              <a:rPr lang="tr-TR" sz="2400" b="1" dirty="0" smtClean="0"/>
              <a:t>Gemileri</a:t>
            </a:r>
          </a:p>
          <a:p>
            <a:r>
              <a:rPr lang="tr-TR" sz="2400" dirty="0" smtClean="0"/>
              <a:t>Bu </a:t>
            </a:r>
            <a:r>
              <a:rPr lang="tr-TR" sz="2400" dirty="0"/>
              <a:t>gemiler kuru yük olarak tekerlekli araçları taşıyabildikleri gibi, treyler gibi </a:t>
            </a:r>
            <a:r>
              <a:rPr lang="tr-TR" sz="2400" dirty="0" smtClean="0"/>
              <a:t>yine tekerlekli </a:t>
            </a:r>
            <a:r>
              <a:rPr lang="tr-TR" sz="2400" dirty="0"/>
              <a:t>ama çekilmeye ihtiyaç </a:t>
            </a:r>
            <a:r>
              <a:rPr lang="tr-TR" sz="2400" dirty="0" smtClean="0"/>
              <a:t>duyan platformlara </a:t>
            </a:r>
            <a:r>
              <a:rPr lang="tr-TR" sz="2400" dirty="0"/>
              <a:t>yüklenmiş yükleri de </a:t>
            </a:r>
            <a:r>
              <a:rPr lang="tr-TR" sz="2400" dirty="0" smtClean="0"/>
              <a:t>taşıyabilirler. Seferleri </a:t>
            </a:r>
            <a:r>
              <a:rPr lang="tr-TR" sz="2400" dirty="0"/>
              <a:t>kısa veya uzun mesafeli olabilir. Ambar ve </a:t>
            </a:r>
            <a:r>
              <a:rPr lang="tr-TR" sz="2400" dirty="0" err="1"/>
              <a:t>glodoraları</a:t>
            </a:r>
            <a:r>
              <a:rPr lang="tr-TR" sz="2400" dirty="0"/>
              <a:t> vardır. Tekerlekli yükler</a:t>
            </a:r>
          </a:p>
          <a:p>
            <a:r>
              <a:rPr lang="tr-TR" sz="2400" dirty="0"/>
              <a:t>gibi konteyner ve özel yükleri de taşıyabilen bu tip gemilere</a:t>
            </a:r>
          </a:p>
        </p:txBody>
      </p:sp>
      <p:sp>
        <p:nvSpPr>
          <p:cNvPr id="5" name="Metin Yer Tutucusu 5"/>
          <p:cNvSpPr>
            <a:spLocks noGrp="1"/>
          </p:cNvSpPr>
          <p:nvPr>
            <p:ph type="body" sz="quarter" idx="10"/>
          </p:nvPr>
        </p:nvSpPr>
        <p:spPr>
          <a:xfrm>
            <a:off x="1691830" y="546832"/>
            <a:ext cx="7200651" cy="504478"/>
          </a:xfrm>
        </p:spPr>
        <p:txBody>
          <a:bodyPr>
            <a:normAutofit/>
          </a:bodyPr>
          <a:lstStyle/>
          <a:p>
            <a:r>
              <a:rPr lang="tr-TR" sz="2600" dirty="0"/>
              <a:t>Taşıdıkları Yüklere Göre RO-RO Gemisi Tipleri</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7704" y="3487494"/>
            <a:ext cx="5472608" cy="33705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441387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a:bodyPr>
          <a:lstStyle/>
          <a:p>
            <a:r>
              <a:rPr lang="tr-TR" sz="2600" dirty="0" smtClean="0"/>
              <a:t>RO </a:t>
            </a:r>
            <a:r>
              <a:rPr lang="tr-TR" sz="2600" dirty="0" err="1" smtClean="0"/>
              <a:t>RO</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3" name="Dikdörtgen 2"/>
          <p:cNvSpPr/>
          <p:nvPr/>
        </p:nvSpPr>
        <p:spPr>
          <a:xfrm>
            <a:off x="463774" y="1196752"/>
            <a:ext cx="8424938" cy="1938992"/>
          </a:xfrm>
          <a:prstGeom prst="rect">
            <a:avLst/>
          </a:prstGeom>
        </p:spPr>
        <p:txBody>
          <a:bodyPr wrap="square">
            <a:spAutoFit/>
          </a:bodyPr>
          <a:lstStyle/>
          <a:p>
            <a:r>
              <a:rPr lang="tr-TR" sz="2400" b="1" dirty="0" smtClean="0"/>
              <a:t>2. </a:t>
            </a:r>
            <a:r>
              <a:rPr lang="tr-TR" sz="2400" b="1" dirty="0" err="1" smtClean="0"/>
              <a:t>Heavy</a:t>
            </a:r>
            <a:r>
              <a:rPr lang="tr-TR" sz="2400" b="1" dirty="0" smtClean="0"/>
              <a:t>-Lift </a:t>
            </a:r>
            <a:r>
              <a:rPr lang="tr-TR" sz="2400" b="1" dirty="0"/>
              <a:t>RO-RO </a:t>
            </a:r>
            <a:r>
              <a:rPr lang="tr-TR" sz="2400" b="1" dirty="0" smtClean="0"/>
              <a:t>Gemileri</a:t>
            </a:r>
          </a:p>
          <a:p>
            <a:r>
              <a:rPr lang="tr-TR" sz="2400" dirty="0"/>
              <a:t>Özel olarak dizayn edilmiş, 500 tona kadar ağır parçaları kaldırma kapasiteli bumba </a:t>
            </a:r>
            <a:r>
              <a:rPr lang="tr-TR" sz="2400" dirty="0" smtClean="0"/>
              <a:t>ile donatılmış gemilerdir.</a:t>
            </a:r>
          </a:p>
          <a:p>
            <a:endParaRPr lang="tr-TR" sz="2400" dirty="0" smtClean="0"/>
          </a:p>
          <a:p>
            <a:endParaRPr lang="tr-TR" sz="2400" dirty="0" smtClean="0"/>
          </a:p>
        </p:txBody>
      </p:sp>
      <p:sp>
        <p:nvSpPr>
          <p:cNvPr id="5" name="Metin Yer Tutucusu 5"/>
          <p:cNvSpPr>
            <a:spLocks noGrp="1"/>
          </p:cNvSpPr>
          <p:nvPr>
            <p:ph type="body" sz="quarter" idx="10"/>
          </p:nvPr>
        </p:nvSpPr>
        <p:spPr>
          <a:xfrm>
            <a:off x="1691830" y="546832"/>
            <a:ext cx="7200651" cy="504478"/>
          </a:xfrm>
        </p:spPr>
        <p:txBody>
          <a:bodyPr>
            <a:normAutofit/>
          </a:bodyPr>
          <a:lstStyle/>
          <a:p>
            <a:r>
              <a:rPr lang="tr-TR" sz="2600" dirty="0"/>
              <a:t>Taşıdıkları Yüklere Göre RO-RO Gemisi Tipleri</a:t>
            </a:r>
          </a:p>
        </p:txBody>
      </p:sp>
      <p:pic>
        <p:nvPicPr>
          <p:cNvPr id="1126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6506" y="2348880"/>
            <a:ext cx="8365975" cy="3960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0267456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a:bodyPr>
          <a:lstStyle/>
          <a:p>
            <a:r>
              <a:rPr lang="tr-TR" sz="2600" dirty="0" smtClean="0"/>
              <a:t>RO </a:t>
            </a:r>
            <a:r>
              <a:rPr lang="tr-TR" sz="2600" dirty="0" err="1" smtClean="0"/>
              <a:t>RO</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3" name="Dikdörtgen 2"/>
          <p:cNvSpPr/>
          <p:nvPr/>
        </p:nvSpPr>
        <p:spPr>
          <a:xfrm>
            <a:off x="463774" y="1196752"/>
            <a:ext cx="8424938" cy="1569660"/>
          </a:xfrm>
          <a:prstGeom prst="rect">
            <a:avLst/>
          </a:prstGeom>
        </p:spPr>
        <p:txBody>
          <a:bodyPr wrap="square">
            <a:spAutoFit/>
          </a:bodyPr>
          <a:lstStyle/>
          <a:p>
            <a:r>
              <a:rPr lang="tr-TR" sz="2400" b="1" dirty="0" smtClean="0"/>
              <a:t>3. </a:t>
            </a:r>
            <a:r>
              <a:rPr lang="tr-TR" sz="2400" b="1" dirty="0" err="1" smtClean="0"/>
              <a:t>Hibrit</a:t>
            </a:r>
            <a:r>
              <a:rPr lang="tr-TR" sz="2400" b="1" dirty="0" smtClean="0"/>
              <a:t> </a:t>
            </a:r>
            <a:r>
              <a:rPr lang="tr-TR" sz="2400" b="1" dirty="0"/>
              <a:t>RO-RO </a:t>
            </a:r>
            <a:r>
              <a:rPr lang="tr-TR" sz="2400" b="1" dirty="0" smtClean="0"/>
              <a:t>Gemileri</a:t>
            </a:r>
          </a:p>
          <a:p>
            <a:r>
              <a:rPr lang="tr-TR" sz="2400" dirty="0"/>
              <a:t>Normal RO-RO yükleri yanında özel yükleri de (yakıt veya dökme yük </a:t>
            </a:r>
            <a:r>
              <a:rPr lang="tr-TR" sz="2400" dirty="0" smtClean="0"/>
              <a:t>gibi) taşıyabilecek </a:t>
            </a:r>
            <a:r>
              <a:rPr lang="tr-TR" sz="2400" dirty="0"/>
              <a:t>şekilde yapılmış </a:t>
            </a:r>
            <a:r>
              <a:rPr lang="tr-TR" sz="2400" dirty="0" smtClean="0"/>
              <a:t>gemilerdir.</a:t>
            </a:r>
          </a:p>
          <a:p>
            <a:endParaRPr lang="tr-TR" sz="2400" dirty="0" smtClean="0"/>
          </a:p>
        </p:txBody>
      </p:sp>
      <p:sp>
        <p:nvSpPr>
          <p:cNvPr id="5" name="Metin Yer Tutucusu 5"/>
          <p:cNvSpPr>
            <a:spLocks noGrp="1"/>
          </p:cNvSpPr>
          <p:nvPr>
            <p:ph type="body" sz="quarter" idx="10"/>
          </p:nvPr>
        </p:nvSpPr>
        <p:spPr>
          <a:xfrm>
            <a:off x="1691830" y="546832"/>
            <a:ext cx="7200651" cy="504478"/>
          </a:xfrm>
        </p:spPr>
        <p:txBody>
          <a:bodyPr>
            <a:normAutofit/>
          </a:bodyPr>
          <a:lstStyle/>
          <a:p>
            <a:r>
              <a:rPr lang="tr-TR" sz="2600" dirty="0"/>
              <a:t>Taşıdıkları Yüklere Göre RO-RO Gemisi Tipleri</a:t>
            </a: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058" y="2532656"/>
            <a:ext cx="4147185" cy="3300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032" y="2532656"/>
            <a:ext cx="4277464" cy="3381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164847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a:bodyPr>
          <a:lstStyle/>
          <a:p>
            <a:r>
              <a:rPr lang="tr-TR" sz="2600" dirty="0" smtClean="0"/>
              <a:t>RO </a:t>
            </a:r>
            <a:r>
              <a:rPr lang="tr-TR" sz="2600" dirty="0" err="1" smtClean="0"/>
              <a:t>RO</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3" name="Dikdörtgen 2"/>
          <p:cNvSpPr/>
          <p:nvPr/>
        </p:nvSpPr>
        <p:spPr>
          <a:xfrm>
            <a:off x="463774" y="1196752"/>
            <a:ext cx="8424938" cy="1569660"/>
          </a:xfrm>
          <a:prstGeom prst="rect">
            <a:avLst/>
          </a:prstGeom>
        </p:spPr>
        <p:txBody>
          <a:bodyPr wrap="square">
            <a:spAutoFit/>
          </a:bodyPr>
          <a:lstStyle/>
          <a:p>
            <a:r>
              <a:rPr lang="tr-TR" sz="2400" b="1" dirty="0" smtClean="0"/>
              <a:t>4. </a:t>
            </a:r>
            <a:r>
              <a:rPr lang="tr-TR" sz="2400" b="1" dirty="0" err="1" smtClean="0"/>
              <a:t>Reefer</a:t>
            </a:r>
            <a:r>
              <a:rPr lang="tr-TR" sz="2400" b="1" dirty="0" smtClean="0"/>
              <a:t> </a:t>
            </a:r>
            <a:r>
              <a:rPr lang="tr-TR" sz="2400" b="1" dirty="0"/>
              <a:t>RO-RO </a:t>
            </a:r>
            <a:r>
              <a:rPr lang="tr-TR" sz="2400" b="1" dirty="0" smtClean="0"/>
              <a:t>Gemileri</a:t>
            </a:r>
            <a:endParaRPr lang="tr-TR" sz="2400" b="1" dirty="0"/>
          </a:p>
          <a:p>
            <a:r>
              <a:rPr lang="tr-TR" sz="2400" dirty="0"/>
              <a:t>Bu tip </a:t>
            </a:r>
            <a:r>
              <a:rPr lang="tr-TR" sz="2400" dirty="0" err="1"/>
              <a:t>RO-RO’lar</a:t>
            </a:r>
            <a:r>
              <a:rPr lang="tr-TR" sz="2400" dirty="0"/>
              <a:t>; sebze, meyve yağ, et, balık ve benzeri yükleri taşıma özelliğine </a:t>
            </a:r>
            <a:r>
              <a:rPr lang="tr-TR" sz="2400" dirty="0" smtClean="0"/>
              <a:t>sahip gemilerdir.</a:t>
            </a:r>
          </a:p>
          <a:p>
            <a:endParaRPr lang="tr-TR" sz="2400" dirty="0"/>
          </a:p>
        </p:txBody>
      </p:sp>
      <p:sp>
        <p:nvSpPr>
          <p:cNvPr id="5" name="Metin Yer Tutucusu 5"/>
          <p:cNvSpPr>
            <a:spLocks noGrp="1"/>
          </p:cNvSpPr>
          <p:nvPr>
            <p:ph type="body" sz="quarter" idx="10"/>
          </p:nvPr>
        </p:nvSpPr>
        <p:spPr>
          <a:xfrm>
            <a:off x="1691830" y="546832"/>
            <a:ext cx="7200651" cy="504478"/>
          </a:xfrm>
        </p:spPr>
        <p:txBody>
          <a:bodyPr>
            <a:normAutofit/>
          </a:bodyPr>
          <a:lstStyle/>
          <a:p>
            <a:r>
              <a:rPr lang="tr-TR" sz="2600" dirty="0"/>
              <a:t>Taşıdıkları Yüklere Göre RO-RO Gemisi Tipleri</a:t>
            </a: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6239" y="2348880"/>
            <a:ext cx="8426242" cy="39654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531843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a:bodyPr>
          <a:lstStyle/>
          <a:p>
            <a:r>
              <a:rPr lang="tr-TR" sz="2600" dirty="0" smtClean="0"/>
              <a:t>RO </a:t>
            </a:r>
            <a:r>
              <a:rPr lang="tr-TR" sz="2600" dirty="0" err="1" smtClean="0"/>
              <a:t>RO</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3" name="Dikdörtgen 2"/>
          <p:cNvSpPr/>
          <p:nvPr/>
        </p:nvSpPr>
        <p:spPr>
          <a:xfrm>
            <a:off x="463774" y="1196752"/>
            <a:ext cx="8424938" cy="1569660"/>
          </a:xfrm>
          <a:prstGeom prst="rect">
            <a:avLst/>
          </a:prstGeom>
        </p:spPr>
        <p:txBody>
          <a:bodyPr wrap="square">
            <a:spAutoFit/>
          </a:bodyPr>
          <a:lstStyle/>
          <a:p>
            <a:r>
              <a:rPr lang="tr-TR" sz="2400" b="1" dirty="0" smtClean="0"/>
              <a:t>5. Araba </a:t>
            </a:r>
            <a:r>
              <a:rPr lang="tr-TR" sz="2400" b="1" dirty="0"/>
              <a:t>Taşıyıcıları</a:t>
            </a:r>
          </a:p>
          <a:p>
            <a:r>
              <a:rPr lang="tr-TR" sz="2400" dirty="0"/>
              <a:t>İhraç veya ithal edilen yeni arabaların taşınabilmesi amacıyla özel olarak dizayn </a:t>
            </a:r>
            <a:r>
              <a:rPr lang="tr-TR" sz="2400" dirty="0" smtClean="0"/>
              <a:t>edilen bu </a:t>
            </a:r>
            <a:r>
              <a:rPr lang="tr-TR" sz="2400" dirty="0"/>
              <a:t>tür RO-RO gemileri son </a:t>
            </a:r>
            <a:r>
              <a:rPr lang="tr-TR" sz="2400" dirty="0" smtClean="0"/>
              <a:t>zamanlarda oldukça </a:t>
            </a:r>
            <a:r>
              <a:rPr lang="tr-TR" sz="2400" dirty="0"/>
              <a:t>fazla kullanılmaya başlanmıştır.</a:t>
            </a:r>
          </a:p>
        </p:txBody>
      </p:sp>
      <p:sp>
        <p:nvSpPr>
          <p:cNvPr id="5" name="Metin Yer Tutucusu 5"/>
          <p:cNvSpPr>
            <a:spLocks noGrp="1"/>
          </p:cNvSpPr>
          <p:nvPr>
            <p:ph type="body" sz="quarter" idx="10"/>
          </p:nvPr>
        </p:nvSpPr>
        <p:spPr>
          <a:xfrm>
            <a:off x="1691830" y="546832"/>
            <a:ext cx="7200651" cy="504478"/>
          </a:xfrm>
        </p:spPr>
        <p:txBody>
          <a:bodyPr>
            <a:normAutofit/>
          </a:bodyPr>
          <a:lstStyle/>
          <a:p>
            <a:r>
              <a:rPr lang="tr-TR" sz="2600" dirty="0"/>
              <a:t>Taşıdıkları Yüklere Göre RO-RO Gemisi Tipleri</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2766412"/>
            <a:ext cx="7056784" cy="4091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0959445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a:bodyPr>
          <a:lstStyle/>
          <a:p>
            <a:r>
              <a:rPr lang="tr-TR" sz="2600" dirty="0" smtClean="0"/>
              <a:t>RO </a:t>
            </a:r>
            <a:r>
              <a:rPr lang="tr-TR" sz="2600" dirty="0" err="1" smtClean="0"/>
              <a:t>RO</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5" name="Metin Yer Tutucusu 5"/>
          <p:cNvSpPr>
            <a:spLocks noGrp="1"/>
          </p:cNvSpPr>
          <p:nvPr>
            <p:ph type="body" sz="quarter" idx="10"/>
          </p:nvPr>
        </p:nvSpPr>
        <p:spPr>
          <a:xfrm>
            <a:off x="1691830" y="546832"/>
            <a:ext cx="7200651" cy="504478"/>
          </a:xfrm>
        </p:spPr>
        <p:txBody>
          <a:bodyPr>
            <a:normAutofit/>
          </a:bodyPr>
          <a:lstStyle/>
          <a:p>
            <a:r>
              <a:rPr lang="tr-TR" sz="2600" dirty="0"/>
              <a:t>Taşıdıkları Yüklere Göre RO-RO Gemisi Tipleri</a:t>
            </a:r>
          </a:p>
        </p:txBody>
      </p:sp>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6896" y="1505249"/>
            <a:ext cx="7632848" cy="40755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5912192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a:bodyPr>
          <a:lstStyle/>
          <a:p>
            <a:r>
              <a:rPr lang="tr-TR" sz="2600" dirty="0" smtClean="0"/>
              <a:t>RO </a:t>
            </a:r>
            <a:r>
              <a:rPr lang="tr-TR" sz="2600" dirty="0" err="1" smtClean="0"/>
              <a:t>RO</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3" name="Dikdörtgen 2"/>
          <p:cNvSpPr/>
          <p:nvPr/>
        </p:nvSpPr>
        <p:spPr>
          <a:xfrm>
            <a:off x="463774" y="1196752"/>
            <a:ext cx="8424938" cy="2677656"/>
          </a:xfrm>
          <a:prstGeom prst="rect">
            <a:avLst/>
          </a:prstGeom>
        </p:spPr>
        <p:txBody>
          <a:bodyPr wrap="square">
            <a:spAutoFit/>
          </a:bodyPr>
          <a:lstStyle/>
          <a:p>
            <a:r>
              <a:rPr lang="tr-TR" sz="2400" b="1" dirty="0" smtClean="0"/>
              <a:t>6. Orman </a:t>
            </a:r>
            <a:r>
              <a:rPr lang="tr-TR" sz="2400" b="1" dirty="0"/>
              <a:t>Ürünleri RO-RO Gemileri</a:t>
            </a:r>
          </a:p>
          <a:p>
            <a:r>
              <a:rPr lang="tr-TR" sz="2400" dirty="0"/>
              <a:t>Orman ürünlerinin RO-RO gemileriyle taşınabilme </a:t>
            </a:r>
            <a:r>
              <a:rPr lang="tr-TR" sz="2400" dirty="0" smtClean="0"/>
              <a:t>kolaylığı sonucunda </a:t>
            </a:r>
            <a:r>
              <a:rPr lang="tr-TR" sz="2400" dirty="0"/>
              <a:t>ortaya </a:t>
            </a:r>
            <a:r>
              <a:rPr lang="tr-TR" sz="2400" dirty="0" smtClean="0"/>
              <a:t>çıkmış ve </a:t>
            </a:r>
            <a:r>
              <a:rPr lang="tr-TR" sz="2400" dirty="0"/>
              <a:t>uzun senelerdir kullanılan bir gemi türüdür. Dizaynları konvansiyonel veya kombine </a:t>
            </a:r>
            <a:r>
              <a:rPr lang="tr-TR" sz="2400" dirty="0" err="1"/>
              <a:t>RO-RO’lar</a:t>
            </a:r>
            <a:r>
              <a:rPr lang="tr-TR" sz="2400" dirty="0"/>
              <a:t> ile aynı ya da çok yakındır. Genellikle kereste, kağıt ve kağıt hammaddesi</a:t>
            </a:r>
          </a:p>
          <a:p>
            <a:r>
              <a:rPr lang="tr-TR" sz="2400" dirty="0"/>
              <a:t>taşıyan bu gemiler treyler taşımada da </a:t>
            </a:r>
            <a:r>
              <a:rPr lang="tr-TR" sz="2400" dirty="0" smtClean="0"/>
              <a:t>kullanılmaktadır.</a:t>
            </a:r>
          </a:p>
          <a:p>
            <a:endParaRPr lang="tr-TR" sz="2400" dirty="0"/>
          </a:p>
        </p:txBody>
      </p:sp>
      <p:sp>
        <p:nvSpPr>
          <p:cNvPr id="5" name="Metin Yer Tutucusu 5"/>
          <p:cNvSpPr>
            <a:spLocks noGrp="1"/>
          </p:cNvSpPr>
          <p:nvPr>
            <p:ph type="body" sz="quarter" idx="10"/>
          </p:nvPr>
        </p:nvSpPr>
        <p:spPr>
          <a:xfrm>
            <a:off x="1691830" y="546832"/>
            <a:ext cx="7200651" cy="504478"/>
          </a:xfrm>
        </p:spPr>
        <p:txBody>
          <a:bodyPr>
            <a:normAutofit/>
          </a:bodyPr>
          <a:lstStyle/>
          <a:p>
            <a:r>
              <a:rPr lang="tr-TR" sz="2600" dirty="0"/>
              <a:t>Taşıdıkları Yüklere Göre RO-RO Gemisi Tipleri</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696" y="3429000"/>
            <a:ext cx="5472607" cy="3240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3832645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a:bodyPr>
          <a:lstStyle/>
          <a:p>
            <a:r>
              <a:rPr lang="tr-TR" sz="2600" dirty="0" smtClean="0"/>
              <a:t>RO </a:t>
            </a:r>
            <a:r>
              <a:rPr lang="tr-TR" sz="2600" dirty="0" err="1" smtClean="0"/>
              <a:t>RO</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3" name="Dikdörtgen 2"/>
          <p:cNvSpPr/>
          <p:nvPr/>
        </p:nvSpPr>
        <p:spPr>
          <a:xfrm>
            <a:off x="463774" y="1196752"/>
            <a:ext cx="8424938" cy="1200329"/>
          </a:xfrm>
          <a:prstGeom prst="rect">
            <a:avLst/>
          </a:prstGeom>
        </p:spPr>
        <p:txBody>
          <a:bodyPr wrap="square">
            <a:spAutoFit/>
          </a:bodyPr>
          <a:lstStyle/>
          <a:p>
            <a:r>
              <a:rPr lang="tr-TR" sz="2400" b="1" dirty="0"/>
              <a:t>7</a:t>
            </a:r>
            <a:r>
              <a:rPr lang="tr-TR" sz="2400" b="1" dirty="0" smtClean="0"/>
              <a:t>. </a:t>
            </a:r>
            <a:r>
              <a:rPr lang="tr-TR" sz="2400" b="1" dirty="0"/>
              <a:t>Tren </a:t>
            </a:r>
            <a:r>
              <a:rPr lang="tr-TR" sz="2400" b="1" dirty="0" smtClean="0"/>
              <a:t>Ferileri</a:t>
            </a:r>
          </a:p>
          <a:p>
            <a:r>
              <a:rPr lang="tr-TR" sz="2400" dirty="0"/>
              <a:t>Günümüzde kullanımları yavaş yavaş azalmakta ise de demiryolu ulaşım </a:t>
            </a:r>
            <a:r>
              <a:rPr lang="tr-TR" sz="2400" dirty="0" smtClean="0"/>
              <a:t>ağı iyi </a:t>
            </a:r>
            <a:r>
              <a:rPr lang="tr-TR" sz="2400" dirty="0"/>
              <a:t>olan ülkelerce hala etkin bir şekilde kullanılmaktadır.</a:t>
            </a:r>
          </a:p>
        </p:txBody>
      </p:sp>
      <p:sp>
        <p:nvSpPr>
          <p:cNvPr id="5" name="Metin Yer Tutucusu 5"/>
          <p:cNvSpPr>
            <a:spLocks noGrp="1"/>
          </p:cNvSpPr>
          <p:nvPr>
            <p:ph type="body" sz="quarter" idx="10"/>
          </p:nvPr>
        </p:nvSpPr>
        <p:spPr>
          <a:xfrm>
            <a:off x="1691830" y="546832"/>
            <a:ext cx="7200651" cy="504478"/>
          </a:xfrm>
        </p:spPr>
        <p:txBody>
          <a:bodyPr>
            <a:normAutofit/>
          </a:bodyPr>
          <a:lstStyle/>
          <a:p>
            <a:r>
              <a:rPr lang="tr-TR" sz="2600" dirty="0"/>
              <a:t>Taşıdıkları Yüklere Göre RO-RO Gemisi Tipleri</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265" y="2852936"/>
            <a:ext cx="3743822" cy="3480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9992" y="2852936"/>
            <a:ext cx="4330388" cy="3480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8045285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a:bodyPr>
          <a:lstStyle/>
          <a:p>
            <a:r>
              <a:rPr lang="tr-TR" sz="2600" dirty="0" smtClean="0"/>
              <a:t>RO </a:t>
            </a:r>
            <a:r>
              <a:rPr lang="tr-TR" sz="2600" dirty="0" err="1" smtClean="0"/>
              <a:t>RO</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3" name="Dikdörtgen 2"/>
          <p:cNvSpPr/>
          <p:nvPr/>
        </p:nvSpPr>
        <p:spPr>
          <a:xfrm>
            <a:off x="463774" y="1196752"/>
            <a:ext cx="8424938" cy="2308324"/>
          </a:xfrm>
          <a:prstGeom prst="rect">
            <a:avLst/>
          </a:prstGeom>
        </p:spPr>
        <p:txBody>
          <a:bodyPr wrap="square">
            <a:spAutoFit/>
          </a:bodyPr>
          <a:lstStyle/>
          <a:p>
            <a:r>
              <a:rPr lang="tr-TR" sz="2400" b="1" dirty="0" smtClean="0"/>
              <a:t>8. Kanal </a:t>
            </a:r>
            <a:r>
              <a:rPr lang="tr-TR" sz="2400" b="1" dirty="0"/>
              <a:t>Ve Nehir </a:t>
            </a:r>
            <a:r>
              <a:rPr lang="tr-TR" sz="2400" b="1" dirty="0" err="1" smtClean="0"/>
              <a:t>RO-RO’ları</a:t>
            </a:r>
            <a:endParaRPr lang="tr-TR" sz="2400" b="1" dirty="0" smtClean="0"/>
          </a:p>
          <a:p>
            <a:r>
              <a:rPr lang="tr-TR" sz="2400" dirty="0"/>
              <a:t>Bu kategorideki gemiler en küçük tonajlı RO-RO gemileridir. Bütün nehir </a:t>
            </a:r>
            <a:r>
              <a:rPr lang="tr-TR" sz="2400" dirty="0" smtClean="0"/>
              <a:t>gemilerinde olduğu </a:t>
            </a:r>
            <a:r>
              <a:rPr lang="tr-TR" sz="2400" dirty="0"/>
              <a:t>gibi balast alıp, kıyıda konuşlandırılmış rampalara yanaşır, taşıtları ve </a:t>
            </a:r>
            <a:r>
              <a:rPr lang="tr-TR" sz="2400" dirty="0" smtClean="0"/>
              <a:t>yükleri yüklerken </a:t>
            </a:r>
            <a:r>
              <a:rPr lang="tr-TR" sz="2400" dirty="0"/>
              <a:t>aldıkları </a:t>
            </a:r>
            <a:r>
              <a:rPr lang="tr-TR" sz="2400" dirty="0" smtClean="0"/>
              <a:t>suyu boşaltarak </a:t>
            </a:r>
            <a:r>
              <a:rPr lang="tr-TR" sz="2400" dirty="0"/>
              <a:t>sefere başlarlar. Daha çok nehirlerde </a:t>
            </a:r>
            <a:r>
              <a:rPr lang="tr-TR" sz="2400" dirty="0" smtClean="0"/>
              <a:t>taşıtları karşıdan </a:t>
            </a:r>
            <a:r>
              <a:rPr lang="tr-TR" sz="2400" dirty="0"/>
              <a:t>karşıya geçirmek için </a:t>
            </a:r>
            <a:r>
              <a:rPr lang="tr-TR" sz="2400" dirty="0" smtClean="0"/>
              <a:t>kullanılmaktadırlar.</a:t>
            </a:r>
            <a:endParaRPr lang="tr-TR" sz="2400" dirty="0"/>
          </a:p>
        </p:txBody>
      </p:sp>
      <p:sp>
        <p:nvSpPr>
          <p:cNvPr id="5" name="Metin Yer Tutucusu 5"/>
          <p:cNvSpPr>
            <a:spLocks noGrp="1"/>
          </p:cNvSpPr>
          <p:nvPr>
            <p:ph type="body" sz="quarter" idx="10"/>
          </p:nvPr>
        </p:nvSpPr>
        <p:spPr>
          <a:xfrm>
            <a:off x="1691830" y="546832"/>
            <a:ext cx="7200651" cy="504478"/>
          </a:xfrm>
        </p:spPr>
        <p:txBody>
          <a:bodyPr>
            <a:normAutofit/>
          </a:bodyPr>
          <a:lstStyle/>
          <a:p>
            <a:r>
              <a:rPr lang="tr-TR" sz="2600" dirty="0"/>
              <a:t>Taşıdıkları Yüklere Göre RO-RO Gemisi Tipleri</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5368" y="3505076"/>
            <a:ext cx="6381750" cy="3236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8539762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7&quot;/&gt;&lt;/object&gt;&lt;object type=&quot;3&quot; unique_id=&quot;10005&quot;&gt;&lt;property id=&quot;20148&quot; value=&quot;5&quot;/&gt;&lt;property id=&quot;20300&quot; value=&quot;Slide 2&quot;/&gt;&lt;property id=&quot;20307&quot; value=&quot;258&quot;/&gt;&lt;/object&gt;&lt;object type=&quot;3&quot; unique_id=&quot;10006&quot;&gt;&lt;property id=&quot;20148&quot; value=&quot;5&quot;/&gt;&lt;property id=&quot;20300&quot; value=&quot;Slide 3&quot;/&gt;&lt;property id=&quot;20307&quot; value=&quot;264&quot;/&gt;&lt;/object&gt;&lt;object type=&quot;3&quot; unique_id=&quot;10007&quot;&gt;&lt;property id=&quot;20148&quot; value=&quot;5&quot;/&gt;&lt;property id=&quot;20300&quot; value=&quot;Slide 4&quot;/&gt;&lt;property id=&quot;20307&quot; value=&quot;265&quot;/&gt;&lt;/object&gt;&lt;object type=&quot;3&quot; unique_id=&quot;10008&quot;&gt;&lt;property id=&quot;20148&quot; value=&quot;5&quot;/&gt;&lt;property id=&quot;20300&quot; value=&quot;Slide 5&quot;/&gt;&lt;property id=&quot;20307&quot; value=&quot;266&quot;/&gt;&lt;/object&gt;&lt;object type=&quot;3&quot; unique_id=&quot;10009&quot;&gt;&lt;property id=&quot;20148&quot; value=&quot;5&quot;/&gt;&lt;property id=&quot;20300&quot; value=&quot;Slide 6&quot;/&gt;&lt;property id=&quot;20307&quot; value=&quot;267&quot;/&gt;&lt;/object&gt;&lt;object type=&quot;3&quot; unique_id=&quot;10010&quot;&gt;&lt;property id=&quot;20148&quot; value=&quot;5&quot;/&gt;&lt;property id=&quot;20300&quot; value=&quot;Slide 7&quot;/&gt;&lt;property id=&quot;20307&quot; value=&quot;268&quot;/&gt;&lt;/object&gt;&lt;object type=&quot;3&quot; unique_id=&quot;10011&quot;&gt;&lt;property id=&quot;20148&quot; value=&quot;5&quot;/&gt;&lt;property id=&quot;20300&quot; value=&quot;Slide 8&quot;/&gt;&lt;property id=&quot;20307&quot; value=&quot;269&quot;/&gt;&lt;/object&gt;&lt;object type=&quot;3&quot; unique_id=&quot;10012&quot;&gt;&lt;property id=&quot;20148&quot; value=&quot;5&quot;/&gt;&lt;property id=&quot;20300&quot; value=&quot;Slide 9&quot;/&gt;&lt;property id=&quot;20307&quot; value=&quot;270&quot;/&gt;&lt;/object&gt;&lt;object type=&quot;3&quot; unique_id=&quot;10013&quot;&gt;&lt;property id=&quot;20148&quot; value=&quot;5&quot;/&gt;&lt;property id=&quot;20300&quot; value=&quot;Slide 10&quot;/&gt;&lt;property id=&quot;20307&quot; value=&quot;271&quot;/&gt;&lt;/object&gt;&lt;object type=&quot;3&quot; unique_id=&quot;10014&quot;&gt;&lt;property id=&quot;20148&quot; value=&quot;5&quot;/&gt;&lt;property id=&quot;20300&quot; value=&quot;Slide 11&quot;/&gt;&lt;property id=&quot;20307&quot; value=&quot;272&quot;/&gt;&lt;/object&gt;&lt;object type=&quot;3&quot; unique_id=&quot;10015&quot;&gt;&lt;property id=&quot;20148&quot; value=&quot;5&quot;/&gt;&lt;property id=&quot;20300&quot; value=&quot;Slide 12&quot;/&gt;&lt;property id=&quot;20307&quot; value=&quot;273&quot;/&gt;&lt;/object&gt;&lt;object type=&quot;3&quot; unique_id=&quot;10016&quot;&gt;&lt;property id=&quot;20148&quot; value=&quot;5&quot;/&gt;&lt;property id=&quot;20300&quot; value=&quot;Slide 13&quot;/&gt;&lt;property id=&quot;20307&quot; value=&quot;274&quot;/&gt;&lt;/object&gt;&lt;object type=&quot;3&quot; unique_id=&quot;10017&quot;&gt;&lt;property id=&quot;20148&quot; value=&quot;5&quot;/&gt;&lt;property id=&quot;20300&quot; value=&quot;Slide 14&quot;/&gt;&lt;property id=&quot;20307&quot; value=&quot;275&quot;/&gt;&lt;/object&gt;&lt;object type=&quot;3&quot; unique_id=&quot;10018&quot;&gt;&lt;property id=&quot;20148&quot; value=&quot;5&quot;/&gt;&lt;property id=&quot;20300&quot; value=&quot;Slide 15&quot;/&gt;&lt;property id=&quot;20307&quot; value=&quot;276&quot;/&gt;&lt;/object&gt;&lt;object type=&quot;3&quot; unique_id=&quot;10019&quot;&gt;&lt;property id=&quot;20148&quot; value=&quot;5&quot;/&gt;&lt;property id=&quot;20300&quot; value=&quot;Slide 16&quot;/&gt;&lt;property id=&quot;20307&quot; value=&quot;277&quot;/&gt;&lt;/object&gt;&lt;object type=&quot;3&quot; unique_id=&quot;10020&quot;&gt;&lt;property id=&quot;20148&quot; value=&quot;5&quot;/&gt;&lt;property id=&quot;20300&quot; value=&quot;Slide 17&quot;/&gt;&lt;property id=&quot;20307&quot; value=&quot;278&quot;/&gt;&lt;/object&gt;&lt;object type=&quot;3&quot; unique_id=&quot;10021&quot;&gt;&lt;property id=&quot;20148&quot; value=&quot;5&quot;/&gt;&lt;property id=&quot;20300&quot; value=&quot;Slide 18&quot;/&gt;&lt;property id=&quot;20307&quot; value=&quot;279&quot;/&gt;&lt;/object&gt;&lt;object type=&quot;3&quot; unique_id=&quot;10022&quot;&gt;&lt;property id=&quot;20148&quot; value=&quot;5&quot;/&gt;&lt;property id=&quot;20300&quot; value=&quot;Slide 19&quot;/&gt;&lt;property id=&quot;20307&quot; value=&quot;280&quot;/&gt;&lt;/object&gt;&lt;object type=&quot;3&quot; unique_id=&quot;10023&quot;&gt;&lt;property id=&quot;20148&quot; value=&quot;5&quot;/&gt;&lt;property id=&quot;20300&quot; value=&quot;Slide 20&quot;/&gt;&lt;property id=&quot;20307&quot; value=&quot;281&quot;/&gt;&lt;/object&gt;&lt;object type=&quot;3&quot; unique_id=&quot;10024&quot;&gt;&lt;property id=&quot;20148&quot; value=&quot;5&quot;/&gt;&lt;property id=&quot;20300&quot; value=&quot;Slide 21&quot;/&gt;&lt;property id=&quot;20307&quot; value=&quot;282&quot;/&gt;&lt;/object&gt;&lt;object type=&quot;3&quot; unique_id=&quot;10025&quot;&gt;&lt;property id=&quot;20148&quot; value=&quot;5&quot;/&gt;&lt;property id=&quot;20300&quot; value=&quot;Slide 22&quot;/&gt;&lt;property id=&quot;20307&quot; value=&quot;283&quot;/&gt;&lt;/object&gt;&lt;object type=&quot;3&quot; unique_id=&quot;10026&quot;&gt;&lt;property id=&quot;20148&quot; value=&quot;5&quot;/&gt;&lt;property id=&quot;20300&quot; value=&quot;Slide 23&quot;/&gt;&lt;property id=&quot;20307&quot; value=&quot;284&quot;/&gt;&lt;/object&gt;&lt;object type=&quot;3&quot; unique_id=&quot;10027&quot;&gt;&lt;property id=&quot;20148&quot; value=&quot;5&quot;/&gt;&lt;property id=&quot;20300&quot; value=&quot;Slide 25&quot;/&gt;&lt;property id=&quot;20307&quot; value=&quot;285&quot;/&gt;&lt;/object&gt;&lt;object type=&quot;3&quot; unique_id=&quot;10028&quot;&gt;&lt;property id=&quot;20148&quot; value=&quot;5&quot;/&gt;&lt;property id=&quot;20300&quot; value=&quot;Slide 26&quot;/&gt;&lt;property id=&quot;20307&quot; value=&quot;286&quot;/&gt;&lt;/object&gt;&lt;object type=&quot;3&quot; unique_id=&quot;10029&quot;&gt;&lt;property id=&quot;20148&quot; value=&quot;5&quot;/&gt;&lt;property id=&quot;20300&quot; value=&quot;Slide 27&quot;/&gt;&lt;property id=&quot;20307&quot; value=&quot;287&quot;/&gt;&lt;/object&gt;&lt;object type=&quot;3&quot; unique_id=&quot;10030&quot;&gt;&lt;property id=&quot;20148&quot; value=&quot;5&quot;/&gt;&lt;property id=&quot;20300&quot; value=&quot;Slide 29&quot;/&gt;&lt;property id=&quot;20307&quot; value=&quot;288&quot;/&gt;&lt;/object&gt;&lt;object type=&quot;3&quot; unique_id=&quot;10031&quot;&gt;&lt;property id=&quot;20148&quot; value=&quot;5&quot;/&gt;&lt;property id=&quot;20300&quot; value=&quot;Slide 30&quot;/&gt;&lt;property id=&quot;20307&quot; value=&quot;289&quot;/&gt;&lt;/object&gt;&lt;object type=&quot;3&quot; unique_id=&quot;10032&quot;&gt;&lt;property id=&quot;20148&quot; value=&quot;5&quot;/&gt;&lt;property id=&quot;20300&quot; value=&quot;Slide 31&quot;/&gt;&lt;property id=&quot;20307&quot; value=&quot;290&quot;/&gt;&lt;/object&gt;&lt;object type=&quot;3&quot; unique_id=&quot;10033&quot;&gt;&lt;property id=&quot;20148&quot; value=&quot;5&quot;/&gt;&lt;property id=&quot;20300&quot; value=&quot;Slide 32&quot;/&gt;&lt;property id=&quot;20307&quot; value=&quot;291&quot;/&gt;&lt;/object&gt;&lt;object type=&quot;3&quot; unique_id=&quot;10034&quot;&gt;&lt;property id=&quot;20148&quot; value=&quot;5&quot;/&gt;&lt;property id=&quot;20300&quot; value=&quot;Slide 35&quot;/&gt;&lt;property id=&quot;20307&quot; value=&quot;292&quot;/&gt;&lt;/object&gt;&lt;object type=&quot;3&quot; unique_id=&quot;10035&quot;&gt;&lt;property id=&quot;20148&quot; value=&quot;5&quot;/&gt;&lt;property id=&quot;20300&quot; value=&quot;Slide 37&quot;/&gt;&lt;property id=&quot;20307&quot; value=&quot;293&quot;/&gt;&lt;/object&gt;&lt;object type=&quot;3&quot; unique_id=&quot;10036&quot;&gt;&lt;property id=&quot;20148&quot; value=&quot;5&quot;/&gt;&lt;property id=&quot;20300&quot; value=&quot;Slide 38&quot;/&gt;&lt;property id=&quot;20307&quot; value=&quot;294&quot;/&gt;&lt;/object&gt;&lt;object type=&quot;3&quot; unique_id=&quot;10037&quot;&gt;&lt;property id=&quot;20148&quot; value=&quot;5&quot;/&gt;&lt;property id=&quot;20300&quot; value=&quot;Slide 39&quot;/&gt;&lt;property id=&quot;20307&quot; value=&quot;295&quot;/&gt;&lt;/object&gt;&lt;object type=&quot;3&quot; unique_id=&quot;10038&quot;&gt;&lt;property id=&quot;20148&quot; value=&quot;5&quot;/&gt;&lt;property id=&quot;20300&quot; value=&quot;Slide 40&quot;/&gt;&lt;property id=&quot;20307&quot; value=&quot;296&quot;/&gt;&lt;/object&gt;&lt;object type=&quot;3&quot; unique_id=&quot;10039&quot;&gt;&lt;property id=&quot;20148&quot; value=&quot;5&quot;/&gt;&lt;property id=&quot;20300&quot; value=&quot;Slide 41&quot;/&gt;&lt;property id=&quot;20307&quot; value=&quot;297&quot;/&gt;&lt;/object&gt;&lt;object type=&quot;3&quot; unique_id=&quot;10040&quot;&gt;&lt;property id=&quot;20148&quot; value=&quot;5&quot;/&gt;&lt;property id=&quot;20300&quot; value=&quot;Slide 42&quot;/&gt;&lt;property id=&quot;20307&quot; value=&quot;298&quot;/&gt;&lt;/object&gt;&lt;object type=&quot;3&quot; unique_id=&quot;10041&quot;&gt;&lt;property id=&quot;20148&quot; value=&quot;5&quot;/&gt;&lt;property id=&quot;20300&quot; value=&quot;Slide 43&quot;/&gt;&lt;property id=&quot;20307&quot; value=&quot;262&quot;/&gt;&lt;/object&gt;&lt;object type=&quot;3&quot; unique_id=&quot;10362&quot;&gt;&lt;property id=&quot;20148&quot; value=&quot;5&quot;/&gt;&lt;property id=&quot;20300&quot; value=&quot;Slide 24&quot;/&gt;&lt;property id=&quot;20307&quot; value=&quot;299&quot;/&gt;&lt;/object&gt;&lt;object type=&quot;3&quot; unique_id=&quot;10363&quot;&gt;&lt;property id=&quot;20148&quot; value=&quot;5&quot;/&gt;&lt;property id=&quot;20300&quot; value=&quot;Slide 28&quot;/&gt;&lt;property id=&quot;20307&quot; value=&quot;300&quot;/&gt;&lt;/object&gt;&lt;object type=&quot;3&quot; unique_id=&quot;10364&quot;&gt;&lt;property id=&quot;20148&quot; value=&quot;5&quot;/&gt;&lt;property id=&quot;20300&quot; value=&quot;Slide 33&quot;/&gt;&lt;property id=&quot;20307&quot; value=&quot;301&quot;/&gt;&lt;/object&gt;&lt;object type=&quot;3&quot; unique_id=&quot;10365&quot;&gt;&lt;property id=&quot;20148&quot; value=&quot;5&quot;/&gt;&lt;property id=&quot;20300&quot; value=&quot;Slide 34&quot;/&gt;&lt;property id=&quot;20307&quot; value=&quot;302&quot;/&gt;&lt;/object&gt;&lt;object type=&quot;3&quot; unique_id=&quot;10366&quot;&gt;&lt;property id=&quot;20148&quot; value=&quot;5&quot;/&gt;&lt;property id=&quot;20300&quot; value=&quot;Slide 36&quot;/&gt;&lt;property id=&quot;20307&quot; value=&quot;303&quot;/&gt;&lt;/object&gt;&lt;/object&gt;&lt;/object&gt;&lt;/database&gt;"/>
  <p:tag name="SECTOMILLISECCONVERTED" val="1"/>
</p:tagLst>
</file>

<file path=ppt/theme/theme1.xml><?xml version="1.0" encoding="utf-8"?>
<a:theme xmlns:a="http://schemas.openxmlformats.org/drawingml/2006/main" name="Sunu1">
  <a:themeElements>
    <a:clrScheme name="Özel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64A2"/>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solidFill>
            <a:srgbClr val="38B8C3"/>
          </a:solidFill>
        </a:ln>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ctr">
          <a:defRPr sz="2800" dirty="0" err="1" smtClean="0">
            <a:solidFill>
              <a:schemeClr val="bg1"/>
            </a:solidFill>
          </a:defRPr>
        </a:defPPr>
      </a:lstStyle>
    </a:txDef>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2951</TotalTime>
  <Words>1207</Words>
  <Application>Microsoft Office PowerPoint</Application>
  <PresentationFormat>Ekran Gösterisi (4:3)</PresentationFormat>
  <Paragraphs>85</Paragraphs>
  <Slides>21</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21</vt:i4>
      </vt:variant>
    </vt:vector>
  </HeadingPairs>
  <TitlesOfParts>
    <vt:vector size="27" baseType="lpstr">
      <vt:lpstr>Adobe Fan Heiti Std B</vt:lpstr>
      <vt:lpstr>Arial</vt:lpstr>
      <vt:lpstr>Calibri</vt:lpstr>
      <vt:lpstr>Kozuka Gothic Pr6N B</vt:lpstr>
      <vt:lpstr>Myriad Pro</vt:lpstr>
      <vt:lpstr>Sunu1</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Arikan</dc:creator>
  <cp:lastModifiedBy>Samsun</cp:lastModifiedBy>
  <cp:revision>283</cp:revision>
  <dcterms:created xsi:type="dcterms:W3CDTF">2013-07-18T08:50:31Z</dcterms:created>
  <dcterms:modified xsi:type="dcterms:W3CDTF">2021-03-21T10:12:30Z</dcterms:modified>
</cp:coreProperties>
</file>